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24"/>
  </p:notesMasterIdLst>
  <p:handoutMasterIdLst>
    <p:handoutMasterId r:id="rId25"/>
  </p:handoutMasterIdLst>
  <p:sldIdLst>
    <p:sldId id="273" r:id="rId2"/>
    <p:sldId id="299" r:id="rId3"/>
    <p:sldId id="300" r:id="rId4"/>
    <p:sldId id="306" r:id="rId5"/>
    <p:sldId id="307" r:id="rId6"/>
    <p:sldId id="308" r:id="rId7"/>
    <p:sldId id="309" r:id="rId8"/>
    <p:sldId id="325" r:id="rId9"/>
    <p:sldId id="310" r:id="rId10"/>
    <p:sldId id="311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4" r:id="rId2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72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5274" autoAdjust="0"/>
  </p:normalViewPr>
  <p:slideViewPr>
    <p:cSldViewPr snapToGrid="0">
      <p:cViewPr varScale="1">
        <p:scale>
          <a:sx n="70" d="100"/>
          <a:sy n="70" d="100"/>
        </p:scale>
        <p:origin x="318" y="4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280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277CC31-67C4-49CF-B8F9-60D92878922B}" type="datetime1">
              <a:rPr lang="pl-PL" smtClean="0"/>
              <a:t>01.06.2020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1646BCD-6013-4714-9AE3-F04AEF37E1CE}" type="datetime1">
              <a:rPr lang="pl-PL" smtClean="0"/>
              <a:t>01.06.2020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dirty="0"/>
              <a:t>Edytuj style wzorca tekstu</a:t>
            </a:r>
          </a:p>
          <a:p>
            <a:pPr lvl="1" rtl="0"/>
            <a:r>
              <a:rPr lang="pl-PL" dirty="0"/>
              <a:t>Drugi poziom</a:t>
            </a:r>
          </a:p>
          <a:p>
            <a:pPr lvl="2" rtl="0"/>
            <a:r>
              <a:rPr lang="pl-PL" dirty="0"/>
              <a:t>Trzeci poziom</a:t>
            </a:r>
          </a:p>
          <a:p>
            <a:pPr lvl="3" rtl="0"/>
            <a:r>
              <a:rPr lang="pl-PL" dirty="0"/>
              <a:t>Czwarty poziom</a:t>
            </a:r>
          </a:p>
          <a:p>
            <a:pPr lvl="4" rtl="0"/>
            <a:r>
              <a:rPr lang="pl-PL" dirty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FB667E1-E601-4AAF-B95C-B25720D70A60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6899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pl-PL" smtClean="0"/>
              <a:t>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7401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B11226-F9A5-48FF-9F95-A92D777387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E2B57E2-B0BB-441E-80BB-DB630791CD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E17411E-4D02-4C95-B444-D4AFEE2D3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7F39-2C8D-47A7-B9B7-935F17800471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32E5702-4AB2-43C6-BD3C-82D304DD6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7C3BAE5-6075-47E2-9CEE-A0BFECE8A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3DDA-76BF-4586-82EF-3CAD26CF3F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806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D20093-FDDD-40F9-820E-A35D09857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CF894DD-25EA-4A1B-833E-E924E833F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5665A0D-EA67-4F37-9C8D-76AF5C402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B9438C6-2446-4E4B-B186-04FEF585EE09}" type="datetime1">
              <a:rPr lang="pl-PL" smtClean="0"/>
              <a:t>01.06.2020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1C60731-C002-4C1F-9A6B-4F06F5CAF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D503A67-FBE9-464B-8172-BCB140739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A8D9AD5-F248-4919-864A-CFD76CC027D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1151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81E2B3A9-5E01-48C9-9E7C-3041101F6C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6A58F37-E878-476A-B947-AEF5D3E6DB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F41E070-E381-4182-8BF1-3BA9E8CDF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82F4247-2AB2-4578-B9AE-F0F7DDA66DFD}" type="datetime1">
              <a:rPr lang="pl-PL" smtClean="0"/>
              <a:t>01.06.2020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4CA1CE6-E362-4D80-9D85-EECA71C18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0E2AAD1-400D-46A0-BE0C-FB3000CA6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A8D9AD5-F248-4919-864A-CFD76CC027D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7775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396F9B-A27A-4FB4-812B-2D56AE1F9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043655E-A043-4902-BC91-5719ACC23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80F9E6A-9777-457B-A25D-B6F5427FA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2A069E-F313-49CD-AF7E-513174579F0B}" type="datetime1">
              <a:rPr lang="pl-PL" smtClean="0"/>
              <a:t>01.06.2020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8DEB963-6CF0-4CC7-BBC0-ADF9FB8F1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CF04DE3-FA69-4025-B082-9CE192317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A8D9AD5-F248-4919-864A-CFD76CC027D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2566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1F5C26-B44B-4100-8152-A4BC0B37C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7340616-A884-4960-8663-8DC4707BB0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AC029F0-5E0A-4E0F-BBC7-84D1994DF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38BAFB-8880-457C-A7E9-1BF33CC84C47}" type="datetime1">
              <a:rPr lang="pl-PL" smtClean="0"/>
              <a:t>01.06.2020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E084CE8-2F54-4E8C-BFAA-B456D2563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7934EBD-F31A-4665-8989-D40B39284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A8D9AD5-F248-4919-864A-CFD76CC027D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6970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52CC2C-1A42-42DD-9252-49760EB22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288EA7C-68BB-4168-89D6-25CE6567EE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AD041B0-DC0B-495D-9327-A3CBEC747B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AF1A625-BC0B-4F5D-9FD0-E3432559E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1BB2D82-F77A-4219-86ED-858EFE7FBD8D}" type="datetime1">
              <a:rPr lang="pl-PL" smtClean="0"/>
              <a:t>01.06.2020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6B22EFA-DCE7-4D94-8E9B-E51DE203D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635E53E-DF40-4E28-AF24-C71CC10BA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2530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59567F-C802-4953-A57A-CA605ACCD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EE5D33C-4018-443B-BD1E-A43F5F76C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89F7142-FB0E-4143-B955-62131B32A2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6B191E9-BA2B-4125-AF88-B36305C8B5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9477954D-B309-4D1F-970D-019374E824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795BFC8C-261E-4CAA-B30F-E317F7BD2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B7FEB6F-D156-4D7F-B76B-F380E9FDD168}" type="datetime1">
              <a:rPr lang="pl-PL" smtClean="0"/>
              <a:t>01.06.2020</a:t>
            </a:fld>
            <a:endParaRPr lang="pl-PL" dirty="0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C20CC263-86D0-412A-8049-4AE63744E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5F2C689-CF15-4CFE-BD73-F841CD31C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1143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787C11-2980-4416-9D94-2DCDB8612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A2EB60C-D1A4-4841-A645-A1C535D12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493F871-2835-424D-B008-D5956ED3B15F}" type="datetime1">
              <a:rPr lang="pl-PL" smtClean="0"/>
              <a:t>01.06.2020</a:t>
            </a:fld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715E5CC-9C73-44F5-BB3A-2B7E15417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4018AED-BB07-4C82-A915-3DBE23B82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A8D9AD5-F248-4919-864A-CFD76CC027D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444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31CB7896-9237-4A86-BE48-DF3C31A81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FBD3BD-080E-4113-86FA-5440E5664417}" type="datetime1">
              <a:rPr lang="pl-PL" smtClean="0"/>
              <a:t>01.06.2020</a:t>
            </a:fld>
            <a:endParaRPr lang="pl-PL" dirty="0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962DFB5A-F1FC-4A9E-A10B-F07B9906D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CA579AB-0A47-417E-87AC-2D4A89F2D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A8D9AD5-F248-4919-864A-CFD76CC027D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8149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8C4204-9FE4-44A8-97A6-47B2451C7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46D853F-2944-4573-AE38-5DDD64B62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EB1AF39-3CCF-4392-B55E-94B5FF67A8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A403CF6-006D-4866-A358-4F9E5A449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7F92706-F6A1-410E-85AB-C61DEE79337A}" type="datetime1">
              <a:rPr lang="pl-PL" smtClean="0"/>
              <a:t>01.06.2020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128D4BB-F360-4AF7-A7C2-D390F6256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8D44157-C74B-42DE-B327-D0368ECDB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A8D9AD5-F248-4919-864A-CFD76CC027D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115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C585DE-3153-457F-A9FC-3EF0E907E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99AB5964-7C45-4E33-B7B0-5B0418752B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6D39013-1705-4E9E-9BD7-9551B24C03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BB46463-9044-454E-A450-FA0D61C31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153E993-636F-459B-8C6C-5D18A14B732B}" type="datetime1">
              <a:rPr lang="pl-PL" smtClean="0"/>
              <a:t>01.06.2020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E306E29-1A0B-4AB6-BE57-B8771B865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D14BA7F-8553-407F-A968-4290259E3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A8D9AD5-F248-4919-864A-CFD76CC027D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5440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ABC489E-91B4-49DF-86C5-A36FE0DC5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284B96C-5C77-4CBD-94CB-0EBDFD2DC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F4EC38D-DAC4-4B26-B9ED-95AF358ADB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CC7C9AA-5E8D-455E-A565-15EB8230E888}" type="datetime1">
              <a:rPr lang="pl-PL" smtClean="0"/>
              <a:t>01.06.2020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4824EB5-BAD4-40D8-9D4F-4E7E5C2BD8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C4C3277-0BEA-432B-B29B-D4137E3EA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A8D9AD5-F248-4919-864A-CFD76CC027D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71456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okik.gov.pl/download.php?plik=2340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1415791" y="1052099"/>
            <a:ext cx="9360418" cy="2829850"/>
          </a:xfrm>
        </p:spPr>
        <p:txBody>
          <a:bodyPr rtlCol="0"/>
          <a:lstStyle/>
          <a:p>
            <a:pPr rtl="0"/>
            <a:r>
              <a:rPr lang="pl-PL" b="1" dirty="0">
                <a:solidFill>
                  <a:srgbClr val="1372B9"/>
                </a:solidFill>
                <a:latin typeface="Comic Sans MS" panose="030F0702030302020204" pitchFamily="66" charset="0"/>
              </a:rPr>
              <a:t>BEZPIECZEŃSTWO </a:t>
            </a:r>
            <a:br>
              <a:rPr lang="pl-PL" b="1" dirty="0">
                <a:solidFill>
                  <a:srgbClr val="1372B9"/>
                </a:solidFill>
                <a:latin typeface="Comic Sans MS" panose="030F0702030302020204" pitchFamily="66" charset="0"/>
              </a:rPr>
            </a:br>
            <a:r>
              <a:rPr lang="pl-PL" b="1" dirty="0">
                <a:solidFill>
                  <a:srgbClr val="1372B9"/>
                </a:solidFill>
                <a:latin typeface="Comic Sans MS" panose="030F0702030302020204" pitchFamily="66" charset="0"/>
              </a:rPr>
              <a:t>ODZIEŻY DLA DZIECI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F492434-5C97-4CA5-A991-3063937FF7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05" y="251668"/>
            <a:ext cx="1604021" cy="1600863"/>
          </a:xfrm>
          <a:prstGeom prst="rect">
            <a:avLst/>
          </a:prstGeom>
        </p:spPr>
      </p:pic>
      <p:sp>
        <p:nvSpPr>
          <p:cNvPr id="6" name="Tytuł 2">
            <a:extLst>
              <a:ext uri="{FF2B5EF4-FFF2-40B4-BE49-F238E27FC236}">
                <a16:creationId xmlns:a16="http://schemas.microsoft.com/office/drawing/2014/main" id="{D6AB2BFF-C227-400B-ABD7-80800D1B00CF}"/>
              </a:ext>
            </a:extLst>
          </p:cNvPr>
          <p:cNvSpPr txBox="1">
            <a:spLocks/>
          </p:cNvSpPr>
          <p:nvPr/>
        </p:nvSpPr>
        <p:spPr>
          <a:xfrm rot="20337951">
            <a:off x="5563408" y="4875094"/>
            <a:ext cx="5689859" cy="8395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b="1" dirty="0">
                <a:solidFill>
                  <a:srgbClr val="1372B9"/>
                </a:solidFill>
                <a:latin typeface="Comic Sans MS" panose="030F0702030302020204" pitchFamily="66" charset="0"/>
              </a:rPr>
              <a:t>#</a:t>
            </a:r>
            <a:r>
              <a:rPr lang="pl-PL" sz="4000" b="1" dirty="0" err="1">
                <a:solidFill>
                  <a:srgbClr val="1372B9"/>
                </a:solidFill>
                <a:latin typeface="Comic Sans MS" panose="030F0702030302020204" pitchFamily="66" charset="0"/>
              </a:rPr>
              <a:t>DzieńDziecka</a:t>
            </a:r>
            <a:endParaRPr lang="pl-PL" sz="4000" b="1" dirty="0">
              <a:solidFill>
                <a:srgbClr val="1372B9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3424F6-2A50-44D1-9488-923A8AAAA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2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3500" b="1" dirty="0">
                <a:solidFill>
                  <a:srgbClr val="1372B9"/>
                </a:solidFill>
                <a:latin typeface="Comic Sans MS" panose="030F0702030302020204" pitchFamily="66" charset="0"/>
              </a:rPr>
              <a:t>Kontrole bezpieczeństwa odzieży dla dzieci</a:t>
            </a:r>
            <a:endParaRPr lang="pl-PL" sz="3500" b="1" dirty="0">
              <a:solidFill>
                <a:srgbClr val="1372B9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F13058-0D9E-4124-B904-3D997CD9A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8572" y="1312334"/>
            <a:ext cx="9134856" cy="4601905"/>
          </a:xfrm>
        </p:spPr>
        <p:txBody>
          <a:bodyPr>
            <a:normAutofit fontScale="92500"/>
          </a:bodyPr>
          <a:lstStyle/>
          <a:p>
            <a:pPr marL="45720" indent="0" algn="ctr">
              <a:buNone/>
            </a:pPr>
            <a:r>
              <a:rPr lang="pl-PL" sz="1600" dirty="0">
                <a:latin typeface="Comic Sans MS" panose="030F0702030302020204" pitchFamily="66" charset="0"/>
              </a:rPr>
              <a:t>W IV kwartale 2017 r. została przeprowadzona przez wszystkie wojewódzkie inspektoraty Inspekcji Handlowej kontrola, której celem była ocena wyrobów konfekcyjnych dla dzieci pod kątem spełniania ogólnych wymagań bezpieczeństwa. </a:t>
            </a:r>
          </a:p>
          <a:p>
            <a:pPr marL="45720" indent="0">
              <a:buNone/>
            </a:pPr>
            <a:r>
              <a:rPr lang="pl-PL" dirty="0">
                <a:latin typeface="Comic Sans MS" panose="030F0702030302020204" pitchFamily="66" charset="0"/>
              </a:rPr>
              <a:t>Sprawdzeniem objęto </a:t>
            </a:r>
            <a:r>
              <a:rPr lang="pl-PL" dirty="0">
                <a:solidFill>
                  <a:srgbClr val="FF0000"/>
                </a:solidFill>
                <a:latin typeface="Comic Sans MS" panose="030F0702030302020204" pitchFamily="66" charset="0"/>
              </a:rPr>
              <a:t>71</a:t>
            </a:r>
            <a:r>
              <a:rPr lang="pl-PL" dirty="0">
                <a:latin typeface="Comic Sans MS" panose="030F0702030302020204" pitchFamily="66" charset="0"/>
              </a:rPr>
              <a:t> przedsiębiorców i skontrolowano </a:t>
            </a:r>
            <a:r>
              <a:rPr lang="pl-PL" dirty="0">
                <a:solidFill>
                  <a:srgbClr val="FF0000"/>
                </a:solidFill>
                <a:latin typeface="Comic Sans MS" panose="030F0702030302020204" pitchFamily="66" charset="0"/>
              </a:rPr>
              <a:t>330</a:t>
            </a:r>
            <a:r>
              <a:rPr lang="pl-PL" dirty="0">
                <a:latin typeface="Comic Sans MS" panose="030F0702030302020204" pitchFamily="66" charset="0"/>
              </a:rPr>
              <a:t> partii produktów. Łącznie ze względu na różne nieprawidłowości zakwestionowano </a:t>
            </a:r>
            <a:r>
              <a:rPr lang="pl-PL" dirty="0">
                <a:solidFill>
                  <a:srgbClr val="FF0000"/>
                </a:solidFill>
                <a:latin typeface="Comic Sans MS" panose="030F0702030302020204" pitchFamily="66" charset="0"/>
              </a:rPr>
              <a:t>126 partii produktów, tj. 38,18% </a:t>
            </a:r>
            <a:r>
              <a:rPr lang="pl-PL" dirty="0">
                <a:latin typeface="Comic Sans MS" panose="030F0702030302020204" pitchFamily="66" charset="0"/>
              </a:rPr>
              <a:t>wszystkich skontrolowanych.</a:t>
            </a:r>
          </a:p>
          <a:p>
            <a:pPr marL="45720" indent="0">
              <a:buNone/>
            </a:pPr>
            <a:r>
              <a:rPr lang="pl-PL" dirty="0">
                <a:latin typeface="Comic Sans MS" panose="030F0702030302020204" pitchFamily="66" charset="0"/>
              </a:rPr>
              <a:t>Pochodzenie odzieży:</a:t>
            </a:r>
          </a:p>
          <a:p>
            <a:pPr marL="45720" indent="0">
              <a:buNone/>
            </a:pPr>
            <a:endParaRPr lang="pl-PL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endParaRPr lang="pl-PL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endParaRPr lang="pl-PL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r>
              <a:rPr lang="pl-PL" sz="1100" b="1" dirty="0">
                <a:latin typeface="Comic Sans MS" panose="030F0702030302020204" pitchFamily="66" charset="0"/>
                <a:hlinkClick r:id="rId3" tooltip="Informacja z kontroli zabawek w I kwartale 2019 roku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Źródło: </a:t>
            </a:r>
            <a:r>
              <a:rPr lang="pl-PL" sz="1100" b="1" dirty="0">
                <a:latin typeface="Comic Sans MS" panose="030F0702030302020204" pitchFamily="66" charset="0"/>
              </a:rPr>
              <a:t>Informacja z kontroli wyrobów konfekcyjnych dla dzieci przeprowadzonej w IV kwartale 2017 r. UOKIK</a:t>
            </a:r>
          </a:p>
          <a:p>
            <a:pPr marL="45720" indent="0">
              <a:buNone/>
            </a:pPr>
            <a:endParaRPr lang="pl-PL" dirty="0"/>
          </a:p>
          <a:p>
            <a:pPr marL="45720" indent="0">
              <a:buNone/>
            </a:pPr>
            <a:endParaRPr lang="pl-PL" dirty="0">
              <a:latin typeface="Comic Sans MS" panose="030F0702030302020204" pitchFamily="66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8BB1938-A26B-4AB8-9A8E-30F19827FB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982" y="4614993"/>
            <a:ext cx="1517200" cy="1514213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12729CC3-630F-4C9F-B2CB-F85C6D60E1B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727" y="3523375"/>
            <a:ext cx="3585237" cy="1865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283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3424F6-2A50-44D1-9488-923A8AAAA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2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3500" b="1" dirty="0">
                <a:solidFill>
                  <a:srgbClr val="1372B9"/>
                </a:solidFill>
                <a:latin typeface="Comic Sans MS" panose="030F0702030302020204" pitchFamily="66" charset="0"/>
              </a:rPr>
              <a:t>Kontrole bezpieczeństwa odzieży dla dzieci</a:t>
            </a:r>
            <a:endParaRPr lang="pl-PL" sz="3500" b="1" dirty="0">
              <a:solidFill>
                <a:srgbClr val="1372B9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F13058-0D9E-4124-B904-3D997CD9A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8572" y="1577130"/>
            <a:ext cx="9134856" cy="3565321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pl-PL" sz="25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Nieprawidłowości</a:t>
            </a:r>
          </a:p>
          <a:p>
            <a:pPr marL="45720" indent="0">
              <a:buNone/>
            </a:pPr>
            <a:r>
              <a:rPr lang="pl-PL" sz="2000" b="1" dirty="0">
                <a:latin typeface="Comic Sans MS" panose="030F0702030302020204" pitchFamily="66" charset="0"/>
              </a:rPr>
              <a:t>W zakwestionowanych partiach stwierdzono: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000" b="1" dirty="0">
                <a:latin typeface="Comic Sans MS" panose="030F0702030302020204" pitchFamily="66" charset="0"/>
              </a:rPr>
              <a:t> brak podanej nazwy oraz adresu producenta,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000" b="1" dirty="0">
                <a:latin typeface="Comic Sans MS" panose="030F0702030302020204" pitchFamily="66" charset="0"/>
              </a:rPr>
              <a:t>zastosowanie sznurków ściągających przy kapturze,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000" b="1" dirty="0">
                <a:latin typeface="Comic Sans MS" panose="030F0702030302020204" pitchFamily="66" charset="0"/>
              </a:rPr>
              <a:t>wystające pętle w obrębie pasa,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000" b="1" dirty="0">
                <a:latin typeface="Comic Sans MS" panose="030F0702030302020204" pitchFamily="66" charset="0"/>
              </a:rPr>
              <a:t>sznurki ściągające zwisające poniżej dolnej krawędzi ubioru,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000" b="1" dirty="0">
                <a:latin typeface="Comic Sans MS" panose="030F0702030302020204" pitchFamily="66" charset="0"/>
              </a:rPr>
              <a:t>brak zabezpieczeń końców sznurków przed strzępieniem,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000" b="1" dirty="0">
                <a:latin typeface="Comic Sans MS" panose="030F0702030302020204" pitchFamily="66" charset="0"/>
              </a:rPr>
              <a:t>zbyt długie sznurki, pętle dekoracyjne, których obwód przekraczał 7,5 cm oraz trójwymiarowe ozdoby na końcach sznurków.</a:t>
            </a:r>
          </a:p>
          <a:p>
            <a:pPr>
              <a:buFont typeface="Wingdings" panose="05000000000000000000" pitchFamily="2" charset="2"/>
              <a:buChar char="ü"/>
            </a:pPr>
            <a:endParaRPr lang="pl-PL" sz="1200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endParaRPr lang="pl-PL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endParaRPr lang="pl-PL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endParaRPr lang="pl-PL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endParaRPr lang="pl-PL" dirty="0"/>
          </a:p>
          <a:p>
            <a:pPr marL="45720" indent="0">
              <a:buNone/>
            </a:pPr>
            <a:endParaRPr lang="pl-PL" dirty="0">
              <a:latin typeface="Comic Sans MS" panose="030F0702030302020204" pitchFamily="66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8BB1938-A26B-4AB8-9A8E-30F19827FB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400" y="5223720"/>
            <a:ext cx="1517200" cy="151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02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3424F6-2A50-44D1-9488-923A8AAAA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2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3500" b="1" dirty="0">
                <a:solidFill>
                  <a:srgbClr val="1372B9"/>
                </a:solidFill>
                <a:latin typeface="Comic Sans MS" panose="030F0702030302020204" pitchFamily="66" charset="0"/>
              </a:rPr>
              <a:t>Kontrole bezpieczeństwa odzieży dla dzieci</a:t>
            </a:r>
            <a:endParaRPr lang="pl-PL" sz="3500" b="1" dirty="0">
              <a:solidFill>
                <a:srgbClr val="1372B9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F13058-0D9E-4124-B904-3D997CD9A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8572" y="1577130"/>
            <a:ext cx="9134856" cy="3565321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pl-PL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Nieprawidłowości: </a:t>
            </a:r>
            <a:r>
              <a:rPr lang="pl-PL" sz="2000" b="1" dirty="0">
                <a:latin typeface="Comic Sans MS" panose="030F0702030302020204" pitchFamily="66" charset="0"/>
              </a:rPr>
              <a:t>sznurki przy kapturze /Małopolska/</a:t>
            </a:r>
          </a:p>
          <a:p>
            <a:pPr marL="45720" indent="0">
              <a:buNone/>
            </a:pPr>
            <a:endParaRPr lang="pl-PL" sz="1200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endParaRPr lang="pl-PL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endParaRPr lang="pl-PL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endParaRPr lang="pl-PL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endParaRPr lang="pl-PL" dirty="0"/>
          </a:p>
          <a:p>
            <a:pPr marL="45720" indent="0">
              <a:buNone/>
            </a:pPr>
            <a:endParaRPr lang="pl-PL" dirty="0">
              <a:latin typeface="Comic Sans MS" panose="030F0702030302020204" pitchFamily="66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8BB1938-A26B-4AB8-9A8E-30F19827FB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808" y="5000887"/>
            <a:ext cx="1517200" cy="1514213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DB929032-E21C-40F7-AE9D-F8CC5AA7F29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019" y="2121782"/>
            <a:ext cx="2007424" cy="2746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23C6CC38-A814-4868-A68B-7448C85129D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303" y="2121783"/>
            <a:ext cx="2007424" cy="27467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158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3424F6-2A50-44D1-9488-923A8AAAA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2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3500" b="1" dirty="0">
                <a:solidFill>
                  <a:srgbClr val="1372B9"/>
                </a:solidFill>
                <a:latin typeface="Comic Sans MS" panose="030F0702030302020204" pitchFamily="66" charset="0"/>
              </a:rPr>
              <a:t>Kontrole bezpieczeństwa odzieży dla dzieci</a:t>
            </a:r>
            <a:endParaRPr lang="pl-PL" sz="3500" b="1" dirty="0">
              <a:solidFill>
                <a:srgbClr val="1372B9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F13058-0D9E-4124-B904-3D997CD9A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8572" y="1577130"/>
            <a:ext cx="9134856" cy="3565321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pl-PL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Nieprawidłowości: </a:t>
            </a:r>
            <a:r>
              <a:rPr lang="pl-PL" sz="2000" b="1" dirty="0">
                <a:latin typeface="Comic Sans MS" panose="030F0702030302020204" pitchFamily="66" charset="0"/>
              </a:rPr>
              <a:t>sznurki przy kapturze /Małopolska/</a:t>
            </a:r>
          </a:p>
          <a:p>
            <a:pPr marL="45720" indent="0">
              <a:buNone/>
            </a:pPr>
            <a:endParaRPr lang="pl-PL" sz="1200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endParaRPr lang="pl-PL" sz="1200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endParaRPr lang="pl-PL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endParaRPr lang="pl-PL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endParaRPr lang="pl-PL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endParaRPr lang="pl-PL" dirty="0"/>
          </a:p>
          <a:p>
            <a:pPr marL="45720" indent="0">
              <a:buNone/>
            </a:pPr>
            <a:endParaRPr lang="pl-PL" dirty="0">
              <a:latin typeface="Comic Sans MS" panose="030F0702030302020204" pitchFamily="66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8BB1938-A26B-4AB8-9A8E-30F19827FB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307" y="5000887"/>
            <a:ext cx="1517200" cy="1514213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99CF66BB-CE83-4017-8941-48D8D3EC819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298" y="2113324"/>
            <a:ext cx="2139510" cy="2887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487B904A-F7B3-4868-926F-F7CF9C7A23F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51" y="2113324"/>
            <a:ext cx="1935847" cy="28764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077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3424F6-2A50-44D1-9488-923A8AAAA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2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3500" b="1" dirty="0">
                <a:solidFill>
                  <a:srgbClr val="1372B9"/>
                </a:solidFill>
                <a:latin typeface="Comic Sans MS" panose="030F0702030302020204" pitchFamily="66" charset="0"/>
              </a:rPr>
              <a:t>Kontrole bezpieczeństwa odzieży dla dzieci</a:t>
            </a:r>
            <a:endParaRPr lang="pl-PL" sz="3500" b="1" dirty="0">
              <a:solidFill>
                <a:srgbClr val="1372B9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F13058-0D9E-4124-B904-3D997CD9A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8572" y="1577130"/>
            <a:ext cx="9134856" cy="3565321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pl-PL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Nieprawidłowości: </a:t>
            </a:r>
            <a:r>
              <a:rPr lang="pl-PL" sz="2000" b="1" dirty="0">
                <a:latin typeface="Comic Sans MS" panose="030F0702030302020204" pitchFamily="66" charset="0"/>
              </a:rPr>
              <a:t>sznurki przy kapturze /Małopolska/</a:t>
            </a:r>
          </a:p>
          <a:p>
            <a:pPr marL="45720" indent="0">
              <a:buNone/>
            </a:pPr>
            <a:endParaRPr lang="pl-PL" sz="2000" b="1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endParaRPr lang="pl-PL" sz="1200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endParaRPr lang="pl-PL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endParaRPr lang="pl-PL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endParaRPr lang="pl-PL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endParaRPr lang="pl-PL" dirty="0"/>
          </a:p>
          <a:p>
            <a:pPr marL="45720" indent="0">
              <a:buNone/>
            </a:pPr>
            <a:endParaRPr lang="pl-PL" dirty="0">
              <a:latin typeface="Comic Sans MS" panose="030F0702030302020204" pitchFamily="66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8BB1938-A26B-4AB8-9A8E-30F19827FB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407" y="5002605"/>
            <a:ext cx="1517200" cy="1514213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EE77115D-6F39-47D0-9C92-12DFC453CC2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535" y="2309934"/>
            <a:ext cx="1935847" cy="2558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6E9E8A16-9B12-4AE0-AC83-7B950376804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169" y="2309934"/>
            <a:ext cx="1816298" cy="38350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289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3424F6-2A50-44D1-9488-923A8AAAA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2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35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RAPEX</a:t>
            </a:r>
            <a:r>
              <a:rPr lang="pl-PL" sz="2400" b="1" dirty="0">
                <a:latin typeface="Comic Sans MS" panose="030F0702030302020204" pitchFamily="66" charset="0"/>
              </a:rPr>
              <a:t> </a:t>
            </a:r>
            <a:r>
              <a:rPr lang="pl-PL" sz="3000" b="1" dirty="0">
                <a:solidFill>
                  <a:srgbClr val="1372B9"/>
                </a:solidFill>
                <a:latin typeface="Comic Sans MS" panose="030F0702030302020204" pitchFamily="66" charset="0"/>
              </a:rPr>
              <a:t>-</a:t>
            </a:r>
            <a:r>
              <a:rPr lang="pl-PL" sz="3000" b="1" dirty="0">
                <a:latin typeface="Comic Sans MS" panose="030F0702030302020204" pitchFamily="66" charset="0"/>
              </a:rPr>
              <a:t> </a:t>
            </a:r>
            <a:r>
              <a:rPr lang="pl-PL" sz="3000" b="1" dirty="0">
                <a:solidFill>
                  <a:srgbClr val="1372B9"/>
                </a:solidFill>
                <a:latin typeface="Comic Sans MS" panose="030F0702030302020204" pitchFamily="66" charset="0"/>
              </a:rPr>
              <a:t>Wspólnotowy System Szybkiej Informacji</a:t>
            </a:r>
            <a:br>
              <a:rPr lang="pl-PL" sz="3000" b="1" dirty="0">
                <a:solidFill>
                  <a:srgbClr val="1372B9"/>
                </a:solidFill>
                <a:latin typeface="Comic Sans MS" panose="030F0702030302020204" pitchFamily="66" charset="0"/>
              </a:rPr>
            </a:br>
            <a:r>
              <a:rPr lang="pl-PL" sz="3000" b="1" dirty="0">
                <a:solidFill>
                  <a:srgbClr val="1372B9"/>
                </a:solidFill>
                <a:latin typeface="Comic Sans MS" panose="030F0702030302020204" pitchFamily="66" charset="0"/>
              </a:rPr>
              <a:t>Niebezpieczna odzież dla dzieci</a:t>
            </a:r>
            <a:endParaRPr lang="pl-PL" sz="3000" b="1" dirty="0">
              <a:solidFill>
                <a:srgbClr val="1372B9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F13058-0D9E-4124-B904-3D997CD9A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8572" y="1577130"/>
            <a:ext cx="9134856" cy="3565321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pl-PL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Nieprawidłowości: </a:t>
            </a:r>
            <a:r>
              <a:rPr lang="pl-PL" sz="2000" b="1" dirty="0">
                <a:latin typeface="Comic Sans MS" panose="030F0702030302020204" pitchFamily="66" charset="0"/>
              </a:rPr>
              <a:t>Male elementy, które mogą zostać oderwane i połknięte przez dziecko.</a:t>
            </a:r>
          </a:p>
          <a:p>
            <a:pPr marL="45720" indent="0">
              <a:buNone/>
            </a:pPr>
            <a:endParaRPr lang="pl-PL" sz="2000" b="1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endParaRPr lang="pl-PL" sz="1200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endParaRPr lang="pl-PL" sz="1200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endParaRPr lang="pl-PL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endParaRPr lang="pl-PL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endParaRPr lang="pl-PL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endParaRPr lang="pl-PL" dirty="0"/>
          </a:p>
          <a:p>
            <a:pPr marL="45720" indent="0">
              <a:buNone/>
            </a:pPr>
            <a:r>
              <a:rPr lang="pl-PL" sz="1300" b="1" dirty="0">
                <a:latin typeface="Comic Sans MS" panose="030F0702030302020204" pitchFamily="66" charset="0"/>
              </a:rPr>
              <a:t>Alert </a:t>
            </a:r>
            <a:r>
              <a:rPr lang="pl-PL" sz="1300" b="1" dirty="0" err="1">
                <a:latin typeface="Comic Sans MS" panose="030F0702030302020204" pitchFamily="66" charset="0"/>
              </a:rPr>
              <a:t>number</a:t>
            </a:r>
            <a:r>
              <a:rPr lang="pl-PL" sz="1300" b="1" dirty="0">
                <a:latin typeface="Comic Sans MS" panose="030F0702030302020204" pitchFamily="66" charset="0"/>
              </a:rPr>
              <a:t>: </a:t>
            </a:r>
            <a:r>
              <a:rPr lang="pl-PL" sz="1300" dirty="0">
                <a:latin typeface="Comic Sans MS" panose="030F0702030302020204" pitchFamily="66" charset="0"/>
              </a:rPr>
              <a:t>A12/1298/19 oraz A12/1149/19</a:t>
            </a:r>
            <a:r>
              <a:rPr lang="pl-PL" dirty="0"/>
              <a:t> </a:t>
            </a:r>
          </a:p>
          <a:p>
            <a:pPr marL="45720" indent="0">
              <a:buNone/>
            </a:pPr>
            <a:endParaRPr lang="pl-PL" sz="1100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endParaRPr lang="pl-PL" dirty="0">
              <a:latin typeface="Comic Sans MS" panose="030F0702030302020204" pitchFamily="66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8BB1938-A26B-4AB8-9A8E-30F19827FB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307" y="5000887"/>
            <a:ext cx="1517200" cy="1514213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DEC94F68-1175-472B-A3BE-BB7398A30F1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732" y="2275522"/>
            <a:ext cx="3076575" cy="2306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5ACDE11-BF15-4116-86CD-2CE8A686275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163" y="2275522"/>
            <a:ext cx="3227779" cy="23069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46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3424F6-2A50-44D1-9488-923A8AAAA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2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35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RAPEX</a:t>
            </a:r>
            <a:r>
              <a:rPr lang="pl-PL" sz="2400" dirty="0">
                <a:latin typeface="Comic Sans MS" panose="030F0702030302020204" pitchFamily="66" charset="0"/>
              </a:rPr>
              <a:t> </a:t>
            </a:r>
            <a:r>
              <a:rPr lang="pl-PL" sz="3000" b="1" dirty="0">
                <a:solidFill>
                  <a:srgbClr val="1372B9"/>
                </a:solidFill>
                <a:latin typeface="Comic Sans MS" panose="030F0702030302020204" pitchFamily="66" charset="0"/>
              </a:rPr>
              <a:t>- Wspólnotowy System Szybkiej Informacji</a:t>
            </a:r>
            <a:br>
              <a:rPr lang="pl-PL" sz="3000" b="1" dirty="0">
                <a:solidFill>
                  <a:srgbClr val="1372B9"/>
                </a:solidFill>
                <a:latin typeface="Comic Sans MS" panose="030F0702030302020204" pitchFamily="66" charset="0"/>
              </a:rPr>
            </a:br>
            <a:r>
              <a:rPr lang="pl-PL" sz="3000" b="1" dirty="0">
                <a:solidFill>
                  <a:srgbClr val="1372B9"/>
                </a:solidFill>
                <a:latin typeface="Comic Sans MS" panose="030F0702030302020204" pitchFamily="66" charset="0"/>
              </a:rPr>
              <a:t>Niebezpieczna odzież dla dzieci</a:t>
            </a:r>
            <a:endParaRPr lang="pl-PL" sz="3000" b="1" dirty="0">
              <a:solidFill>
                <a:srgbClr val="1372B9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F13058-0D9E-4124-B904-3D997CD9A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8572" y="1577130"/>
            <a:ext cx="9134856" cy="3565321"/>
          </a:xfrm>
        </p:spPr>
        <p:txBody>
          <a:bodyPr>
            <a:normAutofit fontScale="25000" lnSpcReduction="20000"/>
          </a:bodyPr>
          <a:lstStyle/>
          <a:p>
            <a:pPr marL="45720" indent="0">
              <a:buNone/>
            </a:pPr>
            <a:r>
              <a:rPr lang="pl-PL" sz="8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Nieprawidłowości: </a:t>
            </a:r>
            <a:r>
              <a:rPr lang="pl-PL" sz="8000" b="1" dirty="0">
                <a:latin typeface="Comic Sans MS" panose="030F0702030302020204" pitchFamily="66" charset="0"/>
              </a:rPr>
              <a:t>Male, dekoracyjne elementy, które mogą zostać oderwane i połknięte przez dziecko.</a:t>
            </a:r>
          </a:p>
          <a:p>
            <a:pPr marL="45720" indent="0">
              <a:buNone/>
            </a:pPr>
            <a:endParaRPr lang="pl-PL" sz="1200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endParaRPr lang="pl-PL" sz="1200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endParaRPr lang="pl-PL" sz="1200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endParaRPr lang="pl-PL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endParaRPr lang="pl-PL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endParaRPr lang="pl-PL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endParaRPr lang="pl-PL" dirty="0"/>
          </a:p>
          <a:p>
            <a:pPr marL="45720" indent="0">
              <a:buNone/>
            </a:pPr>
            <a:endParaRPr lang="pl-PL" sz="1300" b="1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endParaRPr lang="pl-PL" sz="2300" b="1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endParaRPr lang="pl-PL" sz="2300" b="1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endParaRPr lang="pl-PL" sz="2300" b="1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endParaRPr lang="pl-PL" sz="2300" b="1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endParaRPr lang="pl-PL" sz="2300" b="1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endParaRPr lang="pl-PL" sz="2300" b="1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endParaRPr lang="pl-PL" sz="2300" b="1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r>
              <a:rPr lang="pl-PL" sz="4800" b="1" dirty="0">
                <a:latin typeface="Comic Sans MS" panose="030F0702030302020204" pitchFamily="66" charset="0"/>
              </a:rPr>
              <a:t> Alert </a:t>
            </a:r>
            <a:r>
              <a:rPr lang="pl-PL" sz="4800" b="1" dirty="0" err="1">
                <a:latin typeface="Comic Sans MS" panose="030F0702030302020204" pitchFamily="66" charset="0"/>
              </a:rPr>
              <a:t>number</a:t>
            </a:r>
            <a:r>
              <a:rPr lang="pl-PL" sz="4800" b="1" dirty="0">
                <a:latin typeface="Comic Sans MS" panose="030F0702030302020204" pitchFamily="66" charset="0"/>
              </a:rPr>
              <a:t>: </a:t>
            </a:r>
            <a:r>
              <a:rPr lang="pl-PL" sz="4800" dirty="0">
                <a:latin typeface="Comic Sans MS" panose="030F0702030302020204" pitchFamily="66" charset="0"/>
              </a:rPr>
              <a:t>A12/1003/19  oraz A12/0719/19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8BB1938-A26B-4AB8-9A8E-30F19827FB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307" y="5000887"/>
            <a:ext cx="1517200" cy="1514213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914A8FD-3154-47DA-B055-A907631D81F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218" y="2237912"/>
            <a:ext cx="1943100" cy="2413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6F29FF1F-8AAF-4CC1-B748-EAF33D78F18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997" y="2237912"/>
            <a:ext cx="2042752" cy="24515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061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3424F6-2A50-44D1-9488-923A8AAAA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2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35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RAPEX</a:t>
            </a:r>
            <a:r>
              <a:rPr lang="pl-PL" sz="2400" dirty="0">
                <a:latin typeface="Comic Sans MS" panose="030F0702030302020204" pitchFamily="66" charset="0"/>
              </a:rPr>
              <a:t> </a:t>
            </a:r>
            <a:r>
              <a:rPr lang="pl-PL" sz="3000" b="1" dirty="0">
                <a:solidFill>
                  <a:srgbClr val="1372B9"/>
                </a:solidFill>
                <a:latin typeface="Comic Sans MS" panose="030F0702030302020204" pitchFamily="66" charset="0"/>
              </a:rPr>
              <a:t>- Wspólnotowy System Szybkiej Informacji</a:t>
            </a:r>
            <a:br>
              <a:rPr lang="pl-PL" sz="3000" b="1" dirty="0">
                <a:solidFill>
                  <a:srgbClr val="1372B9"/>
                </a:solidFill>
                <a:latin typeface="Comic Sans MS" panose="030F0702030302020204" pitchFamily="66" charset="0"/>
              </a:rPr>
            </a:br>
            <a:r>
              <a:rPr lang="pl-PL" sz="3000" b="1" dirty="0">
                <a:solidFill>
                  <a:srgbClr val="1372B9"/>
                </a:solidFill>
                <a:latin typeface="Comic Sans MS" panose="030F0702030302020204" pitchFamily="66" charset="0"/>
              </a:rPr>
              <a:t>Niebezpieczna odzież dla dzieci</a:t>
            </a:r>
            <a:endParaRPr lang="pl-PL" sz="3000" b="1" dirty="0">
              <a:solidFill>
                <a:srgbClr val="1372B9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F13058-0D9E-4124-B904-3D997CD9A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8572" y="1577130"/>
            <a:ext cx="9134856" cy="3565321"/>
          </a:xfrm>
        </p:spPr>
        <p:txBody>
          <a:bodyPr>
            <a:normAutofit fontScale="25000" lnSpcReduction="20000"/>
          </a:bodyPr>
          <a:lstStyle/>
          <a:p>
            <a:pPr marL="45720" indent="0">
              <a:buNone/>
            </a:pPr>
            <a:r>
              <a:rPr lang="pl-PL" sz="8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Nieprawidłowości: </a:t>
            </a:r>
            <a:r>
              <a:rPr lang="pl-PL" sz="8000" b="1" dirty="0">
                <a:latin typeface="Comic Sans MS" panose="030F0702030302020204" pitchFamily="66" charset="0"/>
              </a:rPr>
              <a:t>Spodenki z zestawu posiadają paski dekoracyjne zakończone metalowymi kółkami, które mogą spowodować zranienie dziecko podczas zabawy. </a:t>
            </a:r>
          </a:p>
          <a:p>
            <a:pPr marL="45720" indent="0">
              <a:buNone/>
            </a:pPr>
            <a:endParaRPr lang="pl-PL" sz="1200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endParaRPr lang="pl-PL" sz="1200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endParaRPr lang="pl-PL" sz="1200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endParaRPr lang="pl-PL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endParaRPr lang="pl-PL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endParaRPr lang="pl-PL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endParaRPr lang="pl-PL" dirty="0"/>
          </a:p>
          <a:p>
            <a:pPr marL="45720" indent="0">
              <a:buNone/>
            </a:pPr>
            <a:endParaRPr lang="pl-PL" sz="1300" b="1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endParaRPr lang="pl-PL" sz="4800" b="1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endParaRPr lang="pl-PL" sz="4800" b="1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r>
              <a:rPr lang="pl-PL" sz="4800" b="1" dirty="0">
                <a:latin typeface="Comic Sans MS" panose="030F0702030302020204" pitchFamily="66" charset="0"/>
              </a:rPr>
              <a:t>Alert </a:t>
            </a:r>
            <a:r>
              <a:rPr lang="pl-PL" sz="4800" b="1" dirty="0" err="1">
                <a:latin typeface="Comic Sans MS" panose="030F0702030302020204" pitchFamily="66" charset="0"/>
              </a:rPr>
              <a:t>number</a:t>
            </a:r>
            <a:r>
              <a:rPr lang="pl-PL" sz="4800" b="1" dirty="0">
                <a:latin typeface="Comic Sans MS" panose="030F0702030302020204" pitchFamily="66" charset="0"/>
              </a:rPr>
              <a:t>: </a:t>
            </a:r>
            <a:r>
              <a:rPr lang="pl-PL" sz="4800" dirty="0">
                <a:latin typeface="Comic Sans MS" panose="030F0702030302020204" pitchFamily="66" charset="0"/>
              </a:rPr>
              <a:t>A12/1098/19</a:t>
            </a:r>
            <a:r>
              <a:rPr lang="pl-PL" dirty="0"/>
              <a:t> </a:t>
            </a:r>
          </a:p>
          <a:p>
            <a:pPr marL="45720" indent="0">
              <a:buNone/>
            </a:pPr>
            <a:endParaRPr lang="pl-PL" sz="2300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r>
              <a:rPr lang="pl-PL" dirty="0"/>
              <a:t> </a:t>
            </a:r>
          </a:p>
          <a:p>
            <a:pPr marL="45720" indent="0">
              <a:buNone/>
            </a:pPr>
            <a:endParaRPr lang="pl-PL" sz="1100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endParaRPr lang="pl-PL" dirty="0">
              <a:latin typeface="Comic Sans MS" panose="030F0702030302020204" pitchFamily="66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8BB1938-A26B-4AB8-9A8E-30F19827FB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964" y="4385344"/>
            <a:ext cx="1517200" cy="1514213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C590170-242D-4DA0-B818-9A6A32318D4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102" y="2332299"/>
            <a:ext cx="2295525" cy="2821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944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3424F6-2A50-44D1-9488-923A8AAAA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2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35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RAPEX</a:t>
            </a:r>
            <a:r>
              <a:rPr lang="pl-PL" sz="2400" dirty="0">
                <a:latin typeface="Comic Sans MS" panose="030F0702030302020204" pitchFamily="66" charset="0"/>
              </a:rPr>
              <a:t> </a:t>
            </a:r>
            <a:r>
              <a:rPr lang="pl-PL" sz="3000" b="1" dirty="0">
                <a:solidFill>
                  <a:srgbClr val="1372B9"/>
                </a:solidFill>
                <a:latin typeface="Comic Sans MS" panose="030F0702030302020204" pitchFamily="66" charset="0"/>
              </a:rPr>
              <a:t>- Wspólnotowy System Szybkiej Informacji</a:t>
            </a:r>
            <a:br>
              <a:rPr lang="pl-PL" sz="3000" b="1" dirty="0">
                <a:solidFill>
                  <a:srgbClr val="1372B9"/>
                </a:solidFill>
                <a:latin typeface="Comic Sans MS" panose="030F0702030302020204" pitchFamily="66" charset="0"/>
              </a:rPr>
            </a:br>
            <a:r>
              <a:rPr lang="pl-PL" sz="3000" b="1" dirty="0">
                <a:solidFill>
                  <a:srgbClr val="1372B9"/>
                </a:solidFill>
                <a:latin typeface="Comic Sans MS" panose="030F0702030302020204" pitchFamily="66" charset="0"/>
              </a:rPr>
              <a:t>Niebezpieczna odzież dla dzieci</a:t>
            </a:r>
            <a:endParaRPr lang="pl-PL" sz="3000" b="1" dirty="0">
              <a:solidFill>
                <a:srgbClr val="1372B9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F13058-0D9E-4124-B904-3D997CD9A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8572" y="1577130"/>
            <a:ext cx="9134856" cy="4322427"/>
          </a:xfrm>
        </p:spPr>
        <p:txBody>
          <a:bodyPr>
            <a:normAutofit fontScale="25000" lnSpcReduction="20000"/>
          </a:bodyPr>
          <a:lstStyle/>
          <a:p>
            <a:pPr marL="45720" indent="0">
              <a:buNone/>
            </a:pPr>
            <a:r>
              <a:rPr lang="pl-PL" sz="8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Nieprawidłowości: </a:t>
            </a:r>
            <a:r>
              <a:rPr lang="pl-PL" sz="8000" b="1" dirty="0">
                <a:latin typeface="Comic Sans MS" panose="030F0702030302020204" pitchFamily="66" charset="0"/>
              </a:rPr>
              <a:t>Sznurki z wolnymi końcami w okolicy szyi i gardła oraz sznurki z tyłu odzieży</a:t>
            </a:r>
          </a:p>
          <a:p>
            <a:pPr marL="45720" indent="0">
              <a:buNone/>
            </a:pPr>
            <a:endParaRPr lang="pl-PL" dirty="0"/>
          </a:p>
          <a:p>
            <a:pPr marL="45720" indent="0">
              <a:buNone/>
            </a:pPr>
            <a:r>
              <a:rPr lang="pl-PL" sz="4300" dirty="0">
                <a:latin typeface="Comic Sans MS" panose="030F0702030302020204" pitchFamily="66" charset="0"/>
              </a:rPr>
              <a:t> </a:t>
            </a:r>
          </a:p>
          <a:p>
            <a:pPr marL="45720" indent="0">
              <a:buNone/>
            </a:pPr>
            <a:endParaRPr lang="pl-PL" sz="1200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endParaRPr lang="pl-PL" sz="1200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endParaRPr lang="pl-PL" sz="1200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endParaRPr lang="pl-PL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endParaRPr lang="pl-PL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endParaRPr lang="pl-PL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endParaRPr lang="pl-PL" dirty="0"/>
          </a:p>
          <a:p>
            <a:pPr marL="45720" indent="0">
              <a:buNone/>
            </a:pPr>
            <a:endParaRPr lang="pl-PL" sz="1300" b="1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endParaRPr lang="pl-PL" sz="4400" b="1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endParaRPr lang="pl-PL" sz="4400" b="1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endParaRPr lang="pl-PL" sz="4400" b="1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endParaRPr lang="pl-PL" sz="4400" b="1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endParaRPr lang="pl-PL" sz="4400" b="1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r>
              <a:rPr lang="pl-PL" sz="4800" b="1" dirty="0">
                <a:latin typeface="Comic Sans MS" panose="030F0702030302020204" pitchFamily="66" charset="0"/>
              </a:rPr>
              <a:t>Alert </a:t>
            </a:r>
            <a:r>
              <a:rPr lang="pl-PL" sz="4800" b="1" dirty="0" err="1">
                <a:latin typeface="Comic Sans MS" panose="030F0702030302020204" pitchFamily="66" charset="0"/>
              </a:rPr>
              <a:t>number</a:t>
            </a:r>
            <a:r>
              <a:rPr lang="pl-PL" sz="4800" b="1" dirty="0">
                <a:latin typeface="Comic Sans MS" panose="030F0702030302020204" pitchFamily="66" charset="0"/>
              </a:rPr>
              <a:t>: </a:t>
            </a:r>
            <a:r>
              <a:rPr lang="pl-PL" sz="4800" dirty="0">
                <a:latin typeface="Comic Sans MS" panose="030F0702030302020204" pitchFamily="66" charset="0"/>
              </a:rPr>
              <a:t>A12/1271/19 oraz A12/1234/19</a:t>
            </a:r>
          </a:p>
          <a:p>
            <a:pPr marL="45720" indent="0">
              <a:buNone/>
            </a:pPr>
            <a:endParaRPr lang="pl-PL" dirty="0"/>
          </a:p>
          <a:p>
            <a:pPr marL="45720" indent="0">
              <a:buNone/>
            </a:pPr>
            <a:r>
              <a:rPr lang="pl-PL" dirty="0"/>
              <a:t> </a:t>
            </a:r>
          </a:p>
          <a:p>
            <a:pPr marL="45720" indent="0">
              <a:buNone/>
            </a:pPr>
            <a:endParaRPr lang="pl-PL" sz="2300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r>
              <a:rPr lang="pl-PL" dirty="0"/>
              <a:t> </a:t>
            </a:r>
          </a:p>
          <a:p>
            <a:pPr marL="45720" indent="0">
              <a:buNone/>
            </a:pPr>
            <a:endParaRPr lang="pl-PL" sz="1100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endParaRPr lang="pl-PL" dirty="0">
              <a:latin typeface="Comic Sans MS" panose="030F0702030302020204" pitchFamily="66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8BB1938-A26B-4AB8-9A8E-30F19827FB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964" y="4385344"/>
            <a:ext cx="1517200" cy="1514213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40864439-49C6-4DEE-B052-189F92147D3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46" y="2193100"/>
            <a:ext cx="2362200" cy="2817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204F4872-855A-4864-9EE5-EF16F150A23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719" y="2193099"/>
            <a:ext cx="1905873" cy="28174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654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3424F6-2A50-44D1-9488-923A8AAAA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2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35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RAPEX</a:t>
            </a:r>
            <a:r>
              <a:rPr lang="pl-PL" sz="2400" dirty="0">
                <a:latin typeface="Comic Sans MS" panose="030F0702030302020204" pitchFamily="66" charset="0"/>
              </a:rPr>
              <a:t> </a:t>
            </a:r>
            <a:r>
              <a:rPr lang="pl-PL" sz="3000" b="1" dirty="0">
                <a:solidFill>
                  <a:srgbClr val="1372B9"/>
                </a:solidFill>
                <a:latin typeface="Comic Sans MS" panose="030F0702030302020204" pitchFamily="66" charset="0"/>
              </a:rPr>
              <a:t>- Wspólnotowy System Szybkiej Informacji</a:t>
            </a:r>
            <a:br>
              <a:rPr lang="pl-PL" sz="3000" b="1" dirty="0">
                <a:solidFill>
                  <a:srgbClr val="1372B9"/>
                </a:solidFill>
                <a:latin typeface="Comic Sans MS" panose="030F0702030302020204" pitchFamily="66" charset="0"/>
              </a:rPr>
            </a:br>
            <a:r>
              <a:rPr lang="pl-PL" sz="3000" b="1" dirty="0">
                <a:solidFill>
                  <a:srgbClr val="1372B9"/>
                </a:solidFill>
                <a:latin typeface="Comic Sans MS" panose="030F0702030302020204" pitchFamily="66" charset="0"/>
              </a:rPr>
              <a:t>Niebezpieczna odzież dla dzieci</a:t>
            </a:r>
            <a:endParaRPr lang="pl-PL" sz="3000" b="1" dirty="0">
              <a:solidFill>
                <a:srgbClr val="1372B9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F13058-0D9E-4124-B904-3D997CD9A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8572" y="1577130"/>
            <a:ext cx="9134856" cy="3565321"/>
          </a:xfrm>
        </p:spPr>
        <p:txBody>
          <a:bodyPr>
            <a:normAutofit fontScale="25000" lnSpcReduction="20000"/>
          </a:bodyPr>
          <a:lstStyle/>
          <a:p>
            <a:pPr marL="45720" indent="0">
              <a:buNone/>
            </a:pPr>
            <a:r>
              <a:rPr lang="pl-PL" sz="8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Nieprawidłowości: </a:t>
            </a:r>
            <a:r>
              <a:rPr lang="pl-PL" sz="8000" b="1" dirty="0">
                <a:latin typeface="Comic Sans MS" panose="030F0702030302020204" pitchFamily="66" charset="0"/>
              </a:rPr>
              <a:t>Sznurki zwisające poniżej dolnej krawędzi ubrania </a:t>
            </a:r>
          </a:p>
          <a:p>
            <a:pPr marL="45720" indent="0">
              <a:buNone/>
            </a:pPr>
            <a:endParaRPr lang="pl-PL" sz="1200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endParaRPr lang="pl-PL" sz="1200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endParaRPr lang="pl-PL" sz="1200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endParaRPr lang="pl-PL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endParaRPr lang="pl-PL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endParaRPr lang="pl-PL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endParaRPr lang="pl-PL" dirty="0"/>
          </a:p>
          <a:p>
            <a:pPr marL="45720" indent="0">
              <a:buNone/>
            </a:pPr>
            <a:endParaRPr lang="pl-PL" sz="1300" b="1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endParaRPr lang="pl-PL" sz="4400" b="1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endParaRPr lang="pl-PL" sz="4400" b="1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endParaRPr lang="pl-PL" sz="4400" b="1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endParaRPr lang="pl-PL" sz="4400" b="1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endParaRPr lang="pl-PL" sz="4400" b="1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endParaRPr lang="pl-PL" sz="4400" b="1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r>
              <a:rPr lang="pl-PL" sz="4800" b="1" dirty="0">
                <a:latin typeface="Comic Sans MS" panose="030F0702030302020204" pitchFamily="66" charset="0"/>
              </a:rPr>
              <a:t>Alert </a:t>
            </a:r>
            <a:r>
              <a:rPr lang="pl-PL" sz="4800" b="1" dirty="0" err="1">
                <a:latin typeface="Comic Sans MS" panose="030F0702030302020204" pitchFamily="66" charset="0"/>
              </a:rPr>
              <a:t>number</a:t>
            </a:r>
            <a:r>
              <a:rPr lang="pl-PL" sz="4800" b="1" dirty="0">
                <a:latin typeface="Comic Sans MS" panose="030F0702030302020204" pitchFamily="66" charset="0"/>
              </a:rPr>
              <a:t>: </a:t>
            </a:r>
            <a:r>
              <a:rPr lang="pl-PL" sz="4800" dirty="0">
                <a:latin typeface="Comic Sans MS" panose="030F0702030302020204" pitchFamily="66" charset="0"/>
              </a:rPr>
              <a:t>A12/0717/19 oraz A12/1278/18</a:t>
            </a:r>
          </a:p>
          <a:p>
            <a:pPr marL="45720" indent="0">
              <a:buNone/>
            </a:pPr>
            <a:endParaRPr lang="pl-PL" dirty="0"/>
          </a:p>
          <a:p>
            <a:pPr marL="45720" indent="0">
              <a:buNone/>
            </a:pPr>
            <a:r>
              <a:rPr lang="pl-PL" dirty="0"/>
              <a:t> </a:t>
            </a:r>
          </a:p>
          <a:p>
            <a:pPr marL="45720" indent="0">
              <a:buNone/>
            </a:pPr>
            <a:endParaRPr lang="pl-PL" sz="2300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r>
              <a:rPr lang="pl-PL" dirty="0"/>
              <a:t> </a:t>
            </a:r>
          </a:p>
          <a:p>
            <a:pPr marL="45720" indent="0">
              <a:buNone/>
            </a:pPr>
            <a:endParaRPr lang="pl-PL" sz="1100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endParaRPr lang="pl-PL" dirty="0">
              <a:latin typeface="Comic Sans MS" panose="030F0702030302020204" pitchFamily="66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8BB1938-A26B-4AB8-9A8E-30F19827FB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964" y="4385344"/>
            <a:ext cx="1517200" cy="1514213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E0DAD641-1360-4B16-BF48-853B47C685D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710" y="1995706"/>
            <a:ext cx="1793627" cy="2624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B81E1DEC-C2E0-4BB1-B9E4-6DBFA9BF646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746" y="1995705"/>
            <a:ext cx="1877954" cy="26246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986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3424F6-2A50-44D1-9488-923A8AAAA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2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3500" b="1" dirty="0">
                <a:solidFill>
                  <a:srgbClr val="1372B9"/>
                </a:solidFill>
                <a:latin typeface="Comic Sans MS" panose="030F0702030302020204" pitchFamily="66" charset="0"/>
              </a:rPr>
              <a:t>Bezpieczeństwo odzieży dla dzieci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F13058-0D9E-4124-B904-3D997CD9A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pl-PL" sz="2800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r>
              <a:rPr lang="pl-PL" sz="2800" dirty="0">
                <a:latin typeface="Comic Sans MS" panose="030F0702030302020204" pitchFamily="66" charset="0"/>
              </a:rPr>
              <a:t>Celem kontroli przeprowadzanych przez Inspekcję     Handlową jest ocena </a:t>
            </a:r>
            <a:r>
              <a:rPr lang="pl-PL" sz="2800" b="1" dirty="0">
                <a:latin typeface="Comic Sans MS" panose="030F0702030302020204" pitchFamily="66" charset="0"/>
              </a:rPr>
              <a:t>bezpieczeństwa</a:t>
            </a:r>
            <a:r>
              <a:rPr lang="pl-PL" sz="2800" dirty="0">
                <a:latin typeface="Comic Sans MS" panose="030F0702030302020204" pitchFamily="66" charset="0"/>
              </a:rPr>
              <a:t> wyrobów konfekcyjnych dla dzieci pod kątem obecności różnego typu sznurków      oraz </a:t>
            </a:r>
            <a:r>
              <a:rPr lang="pl-PL" sz="2800" b="1" dirty="0">
                <a:latin typeface="Comic Sans MS" panose="030F0702030302020204" pitchFamily="66" charset="0"/>
              </a:rPr>
              <a:t>eliminowanie z rynku </a:t>
            </a:r>
            <a:r>
              <a:rPr lang="pl-PL" sz="2800" dirty="0">
                <a:latin typeface="Comic Sans MS" panose="030F0702030302020204" pitchFamily="66" charset="0"/>
              </a:rPr>
              <a:t>tych produktów, które mogą stwarzać zagrożenie dla zdrowia i życia ich użytkowników. 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8BB1938-A26B-4AB8-9A8E-30F19827FB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523" y="4614993"/>
            <a:ext cx="1517200" cy="151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47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3424F6-2A50-44D1-9488-923A8AAAA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2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3000" b="1" dirty="0">
                <a:solidFill>
                  <a:srgbClr val="1372B9"/>
                </a:solidFill>
                <a:latin typeface="Comic Sans MS" panose="030F0702030302020204" pitchFamily="66" charset="0"/>
              </a:rPr>
              <a:t>Oznakowanie odzieży dla dzieci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F13058-0D9E-4124-B904-3D997CD9A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8572" y="1577130"/>
            <a:ext cx="9134856" cy="3565321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10000" b="1" dirty="0">
                <a:latin typeface="Comic Sans MS" panose="030F0702030302020204" pitchFamily="66" charset="0"/>
              </a:rPr>
              <a:t>dane (nazwa i adres) producenta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0000" b="1" dirty="0">
                <a:latin typeface="Comic Sans MS" panose="030F0702030302020204" pitchFamily="66" charset="0"/>
              </a:rPr>
              <a:t>identyfikacja towaru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0000" b="1" dirty="0">
                <a:latin typeface="Comic Sans MS" panose="030F0702030302020204" pitchFamily="66" charset="0"/>
              </a:rPr>
              <a:t>skład surowcowy</a:t>
            </a:r>
          </a:p>
          <a:p>
            <a:pPr marL="45720" indent="0">
              <a:buNone/>
            </a:pPr>
            <a:endParaRPr lang="pl-PL" sz="8000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r>
              <a:rPr lang="pl-PL" sz="8000" dirty="0">
                <a:latin typeface="Comic Sans MS" panose="030F0702030302020204" pitchFamily="66" charset="0"/>
              </a:rPr>
              <a:t>Wprowadzając do obrotu wyrób włókienniczy producent zapewnia zaopatrzenie go w etykietę lub oznakowanie oraz rzetelność zawartych      w nich informacji. </a:t>
            </a:r>
          </a:p>
          <a:p>
            <a:pPr marL="45720" indent="0">
              <a:buNone/>
            </a:pPr>
            <a:r>
              <a:rPr lang="pl-PL" sz="8000" dirty="0">
                <a:latin typeface="Comic Sans MS" panose="030F0702030302020204" pitchFamily="66" charset="0"/>
              </a:rPr>
              <a:t>Etykiety i oznakowanie wyrobów włókienniczych powinny być trwałe, czytelne, widoczne i łatwo dostępne.</a:t>
            </a:r>
          </a:p>
          <a:p>
            <a:pPr marL="45720" indent="0">
              <a:buNone/>
            </a:pPr>
            <a:endParaRPr lang="pl-PL" sz="1200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endParaRPr lang="pl-PL" sz="1200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endParaRPr lang="pl-PL" sz="1200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endParaRPr lang="pl-PL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endParaRPr lang="pl-PL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endParaRPr lang="pl-PL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endParaRPr lang="pl-PL" dirty="0"/>
          </a:p>
          <a:p>
            <a:pPr marL="45720" indent="0">
              <a:buNone/>
            </a:pPr>
            <a:endParaRPr lang="pl-PL" sz="1300" b="1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endParaRPr lang="pl-PL" sz="4400" b="1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endParaRPr lang="pl-PL" sz="4400" b="1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endParaRPr lang="pl-PL" dirty="0"/>
          </a:p>
          <a:p>
            <a:pPr marL="45720" indent="0">
              <a:buNone/>
            </a:pPr>
            <a:r>
              <a:rPr lang="pl-PL" dirty="0"/>
              <a:t> </a:t>
            </a:r>
          </a:p>
          <a:p>
            <a:pPr marL="45720" indent="0">
              <a:buNone/>
            </a:pPr>
            <a:endParaRPr lang="pl-PL" sz="2300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r>
              <a:rPr lang="pl-PL" dirty="0"/>
              <a:t> </a:t>
            </a:r>
          </a:p>
          <a:p>
            <a:pPr marL="45720" indent="0">
              <a:buNone/>
            </a:pPr>
            <a:endParaRPr lang="pl-PL" sz="1100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endParaRPr lang="pl-PL" dirty="0">
              <a:latin typeface="Comic Sans MS" panose="030F0702030302020204" pitchFamily="66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8BB1938-A26B-4AB8-9A8E-30F19827FB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252" y="4444067"/>
            <a:ext cx="1517200" cy="151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02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3424F6-2A50-44D1-9488-923A8AAAA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2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3500" b="1" dirty="0">
                <a:solidFill>
                  <a:srgbClr val="1372B9"/>
                </a:solidFill>
                <a:latin typeface="Comic Sans MS" panose="030F0702030302020204" pitchFamily="66" charset="0"/>
              </a:rPr>
              <a:t>Odzież dla dzieci, zabawki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F13058-0D9E-4124-B904-3D997CD9A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8572" y="1577130"/>
            <a:ext cx="9134856" cy="3565321"/>
          </a:xfrm>
        </p:spPr>
        <p:txBody>
          <a:bodyPr>
            <a:normAutofit fontScale="25000" lnSpcReduction="20000"/>
          </a:bodyPr>
          <a:lstStyle/>
          <a:p>
            <a:pPr marL="45720" indent="0" algn="ctr">
              <a:buNone/>
            </a:pPr>
            <a:endParaRPr lang="pl-PL" sz="11200" dirty="0">
              <a:latin typeface="Comic Sans MS" panose="030F0702030302020204" pitchFamily="66" charset="0"/>
            </a:endParaRPr>
          </a:p>
          <a:p>
            <a:pPr marL="45720" indent="0" algn="ctr">
              <a:buNone/>
            </a:pPr>
            <a:r>
              <a:rPr lang="pl-PL" sz="11200" dirty="0">
                <a:latin typeface="Comic Sans MS" panose="030F0702030302020204" pitchFamily="66" charset="0"/>
              </a:rPr>
              <a:t>Odzież dla dzieci i niebezpieczne zabawki, mogące stwarzać zagrożenie można zgłosić do Inspekcji Handlowej lub UOKiK</a:t>
            </a:r>
          </a:p>
          <a:p>
            <a:pPr marL="45720" indent="0">
              <a:buNone/>
            </a:pPr>
            <a:endParaRPr lang="pl-PL" sz="1200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endParaRPr lang="pl-PL" sz="1200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endParaRPr lang="pl-PL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endParaRPr lang="pl-PL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endParaRPr lang="pl-PL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endParaRPr lang="pl-PL" dirty="0"/>
          </a:p>
          <a:p>
            <a:pPr marL="45720" indent="0">
              <a:buNone/>
            </a:pPr>
            <a:endParaRPr lang="pl-PL" sz="1300" b="1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endParaRPr lang="pl-PL" sz="4400" b="1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endParaRPr lang="pl-PL" sz="4400" b="1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endParaRPr lang="pl-PL" dirty="0"/>
          </a:p>
          <a:p>
            <a:pPr marL="45720" indent="0">
              <a:buNone/>
            </a:pPr>
            <a:r>
              <a:rPr lang="pl-PL" dirty="0"/>
              <a:t> </a:t>
            </a:r>
          </a:p>
          <a:p>
            <a:pPr marL="45720" indent="0">
              <a:buNone/>
            </a:pPr>
            <a:endParaRPr lang="pl-PL" sz="2300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r>
              <a:rPr lang="pl-PL" dirty="0"/>
              <a:t> </a:t>
            </a:r>
          </a:p>
          <a:p>
            <a:pPr marL="45720" indent="0">
              <a:buNone/>
            </a:pPr>
            <a:endParaRPr lang="pl-PL" sz="1100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endParaRPr lang="pl-PL" dirty="0">
              <a:latin typeface="Comic Sans MS" panose="030F0702030302020204" pitchFamily="66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8BB1938-A26B-4AB8-9A8E-30F19827FB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394" y="3429000"/>
            <a:ext cx="1517200" cy="1514213"/>
          </a:xfrm>
          <a:prstGeom prst="rect">
            <a:avLst/>
          </a:prstGeom>
        </p:spPr>
      </p:pic>
      <p:pic>
        <p:nvPicPr>
          <p:cNvPr id="8" name="Picture 2" descr="Podobny obraz">
            <a:extLst>
              <a:ext uri="{FF2B5EF4-FFF2-40B4-BE49-F238E27FC236}">
                <a16:creationId xmlns:a16="http://schemas.microsoft.com/office/drawing/2014/main" id="{F9401226-4227-46D5-9F4B-CA1F26A94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73" y="342900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4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34903" y="2379915"/>
            <a:ext cx="8937896" cy="2364392"/>
          </a:xfrm>
        </p:spPr>
        <p:txBody>
          <a:bodyPr rtlCol="0">
            <a:normAutofit/>
          </a:bodyPr>
          <a:lstStyle/>
          <a:p>
            <a:pPr algn="ctr" rtl="0"/>
            <a:r>
              <a:rPr lang="pl-PL" sz="6500" b="1" dirty="0">
                <a:solidFill>
                  <a:srgbClr val="1372B9"/>
                </a:solidFill>
                <a:latin typeface="Comic Sans MS" panose="030F0702030302020204" pitchFamily="66" charset="0"/>
              </a:rPr>
              <a:t>Dziękujemy za uwagę </a:t>
            </a:r>
            <a:r>
              <a:rPr lang="pl-PL" sz="6500" b="1" dirty="0">
                <a:solidFill>
                  <a:srgbClr val="1372B9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pl-PL" sz="6500" b="1" dirty="0">
              <a:solidFill>
                <a:srgbClr val="1372B9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C16719FA-1627-4E6C-87BE-0C8010DB27BB}"/>
              </a:ext>
            </a:extLst>
          </p:cNvPr>
          <p:cNvSpPr txBox="1"/>
          <p:nvPr/>
        </p:nvSpPr>
        <p:spPr>
          <a:xfrm>
            <a:off x="0" y="6488668"/>
            <a:ext cx="729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MMŁ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03C74A5-0432-418E-9910-E7615E2E48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406794"/>
            <a:ext cx="1977013" cy="1973121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6E8C8AA3-DBC1-4718-B392-12EDD7674D5C}"/>
              </a:ext>
            </a:extLst>
          </p:cNvPr>
          <p:cNvSpPr txBox="1"/>
          <p:nvPr/>
        </p:nvSpPr>
        <p:spPr>
          <a:xfrm>
            <a:off x="5290936" y="6134344"/>
            <a:ext cx="7031430" cy="538990"/>
          </a:xfrm>
          <a:prstGeom prst="rect">
            <a:avLst/>
          </a:prstGeom>
          <a:noFill/>
          <a:effectLst>
            <a:glow rad="393700">
              <a:schemeClr val="accent1">
                <a:alpha val="40000"/>
              </a:schemeClr>
            </a:glow>
            <a:softEdge rad="711200"/>
          </a:effectLst>
        </p:spPr>
        <p:txBody>
          <a:bodyPr wrap="square" rtlCol="0">
            <a:noAutofit/>
          </a:bodyPr>
          <a:lstStyle/>
          <a:p>
            <a:r>
              <a:rPr lang="pl-PL" sz="2000" b="1" dirty="0">
                <a:solidFill>
                  <a:srgbClr val="1372B9"/>
                </a:solidFill>
                <a:latin typeface="Comic Sans MS" panose="030F0702030302020204" pitchFamily="66" charset="0"/>
                <a:ea typeface="+mj-ea"/>
                <a:cs typeface="+mj-cs"/>
              </a:rPr>
              <a:t>@</a:t>
            </a:r>
            <a:r>
              <a:rPr lang="pl-PL" sz="2000" b="1" dirty="0" err="1">
                <a:solidFill>
                  <a:srgbClr val="1372B9"/>
                </a:solidFill>
                <a:latin typeface="Comic Sans MS" panose="030F0702030302020204" pitchFamily="66" charset="0"/>
                <a:ea typeface="+mj-ea"/>
                <a:cs typeface="+mj-cs"/>
              </a:rPr>
              <a:t>WIIHKrakow</a:t>
            </a:r>
            <a:r>
              <a:rPr lang="pl-PL" sz="2000" b="1" dirty="0">
                <a:solidFill>
                  <a:srgbClr val="1372B9"/>
                </a:solidFill>
                <a:latin typeface="Comic Sans MS" panose="030F0702030302020204" pitchFamily="66" charset="0"/>
                <a:ea typeface="+mj-ea"/>
                <a:cs typeface="+mj-cs"/>
              </a:rPr>
              <a:t>, strona: www.krakow.wiih.gov.pl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3BDF6728-51EE-4F1D-9EFD-69B6D3F30A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628" y="6051778"/>
            <a:ext cx="529384" cy="530116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253F6A5B-9F66-42C4-90A0-37D0208A7DC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156" y="6051778"/>
            <a:ext cx="528652" cy="53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3424F6-2A50-44D1-9488-923A8AAAA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2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3500" b="1" dirty="0">
                <a:solidFill>
                  <a:srgbClr val="1372B9"/>
                </a:solidFill>
                <a:latin typeface="Comic Sans MS" panose="030F0702030302020204" pitchFamily="66" charset="0"/>
              </a:rPr>
              <a:t>Bezpieczeństwo odzieży dla dzieci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F13058-0D9E-4124-B904-3D997CD9A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pl-PL" b="1" dirty="0">
                <a:solidFill>
                  <a:srgbClr val="FF0000"/>
                </a:solidFill>
                <a:latin typeface="Comic Sans MS" panose="030F0702030302020204" pitchFamily="66" charset="0"/>
              </a:rPr>
              <a:t>Podstawowe akty prawne i normy:</a:t>
            </a:r>
          </a:p>
          <a:p>
            <a:r>
              <a:rPr lang="pl-PL" sz="1800" dirty="0">
                <a:latin typeface="Comic Sans MS" panose="030F0702030302020204" pitchFamily="66" charset="0"/>
              </a:rPr>
              <a:t>ustawa z dnia 12 grudnia 2003 r. </a:t>
            </a:r>
            <a:r>
              <a:rPr lang="pl-PL" sz="1800" i="1" dirty="0">
                <a:latin typeface="Comic Sans MS" panose="030F0702030302020204" pitchFamily="66" charset="0"/>
              </a:rPr>
              <a:t>o ogólnym bezpieczeństwie produktów</a:t>
            </a:r>
            <a:r>
              <a:rPr lang="pl-PL" sz="1800" dirty="0">
                <a:latin typeface="Comic Sans MS" panose="030F0702030302020204" pitchFamily="66" charset="0"/>
              </a:rPr>
              <a:t> </a:t>
            </a:r>
            <a:br>
              <a:rPr lang="pl-PL" sz="1800" dirty="0">
                <a:latin typeface="Comic Sans MS" panose="030F0702030302020204" pitchFamily="66" charset="0"/>
              </a:rPr>
            </a:br>
            <a:r>
              <a:rPr lang="pl-PL" sz="1800" dirty="0">
                <a:latin typeface="Comic Sans MS" panose="030F0702030302020204" pitchFamily="66" charset="0"/>
              </a:rPr>
              <a:t>(Dz. U. z 2016 r. poz. 2047),</a:t>
            </a:r>
          </a:p>
          <a:p>
            <a:r>
              <a:rPr lang="pl-PL" sz="1800" dirty="0">
                <a:latin typeface="Comic Sans MS" panose="030F0702030302020204" pitchFamily="66" charset="0"/>
              </a:rPr>
              <a:t>rozporządzenie Parlamentu Europejskiego i Rady (UE) nr 1007/2011 z dnia</a:t>
            </a:r>
            <a:br>
              <a:rPr lang="pl-PL" sz="1800" dirty="0">
                <a:latin typeface="Comic Sans MS" panose="030F0702030302020204" pitchFamily="66" charset="0"/>
              </a:rPr>
            </a:br>
            <a:r>
              <a:rPr lang="pl-PL" sz="1800" dirty="0">
                <a:latin typeface="Comic Sans MS" panose="030F0702030302020204" pitchFamily="66" charset="0"/>
              </a:rPr>
              <a:t>27 września 2011 r. </a:t>
            </a:r>
            <a:r>
              <a:rPr lang="pl-PL" sz="1800" i="1" dirty="0">
                <a:latin typeface="Comic Sans MS" panose="030F0702030302020204" pitchFamily="66" charset="0"/>
              </a:rPr>
              <a:t>w sprawie nazewnictwa włókien tekstylnych oraz etykietowania                    i oznakowywania składu surowcowego wyrobów włókienniczych,</a:t>
            </a:r>
            <a:br>
              <a:rPr lang="pl-PL" sz="1800" i="1" dirty="0">
                <a:latin typeface="Comic Sans MS" panose="030F0702030302020204" pitchFamily="66" charset="0"/>
              </a:rPr>
            </a:br>
            <a:r>
              <a:rPr lang="pl-PL" sz="1800" i="1" dirty="0">
                <a:latin typeface="Comic Sans MS" panose="030F0702030302020204" pitchFamily="66" charset="0"/>
              </a:rPr>
              <a:t>a także uchylenia dyrektywy Rady 73/44/EWG oraz dyrektyw Parlamentu Europejskiego          i Rady 96/73/WE i 2008/121/WE</a:t>
            </a:r>
            <a:r>
              <a:rPr lang="pl-PL" sz="1800" dirty="0">
                <a:latin typeface="Comic Sans MS" panose="030F0702030302020204" pitchFamily="66" charset="0"/>
              </a:rPr>
              <a:t> (Dz. U. UE. L. 2011 Nr 272, s. 1 z późn. zm.).</a:t>
            </a:r>
          </a:p>
          <a:p>
            <a:r>
              <a:rPr lang="pl-PL" sz="1800" dirty="0">
                <a:latin typeface="Comic Sans MS" panose="030F0702030302020204" pitchFamily="66" charset="0"/>
              </a:rPr>
              <a:t>norma PN-EN 14682:2015-</a:t>
            </a:r>
            <a:r>
              <a:rPr lang="pl-PL" sz="1800" i="1" dirty="0">
                <a:latin typeface="Comic Sans MS" panose="030F0702030302020204" pitchFamily="66" charset="0"/>
              </a:rPr>
              <a:t>02 Bezpieczeństwo odzieży dziecięcej. Sznury</a:t>
            </a:r>
            <a:br>
              <a:rPr lang="pl-PL" sz="1800" i="1" dirty="0">
                <a:latin typeface="Comic Sans MS" panose="030F0702030302020204" pitchFamily="66" charset="0"/>
              </a:rPr>
            </a:br>
            <a:r>
              <a:rPr lang="pl-PL" sz="1800" i="1" dirty="0">
                <a:latin typeface="Comic Sans MS" panose="030F0702030302020204" pitchFamily="66" charset="0"/>
              </a:rPr>
              <a:t>i sznurki ściągające w odzieży dziecięcej. Specyfikacja.</a:t>
            </a:r>
            <a:endParaRPr lang="pl-PL" sz="1800" dirty="0">
              <a:latin typeface="Comic Sans MS" panose="030F0702030302020204" pitchFamily="66" charset="0"/>
            </a:endParaRP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8BB1938-A26B-4AB8-9A8E-30F19827FB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242" y="4969619"/>
            <a:ext cx="1517200" cy="151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43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3424F6-2A50-44D1-9488-923A8AAAA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2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3500" b="1" dirty="0">
                <a:solidFill>
                  <a:srgbClr val="1372B9"/>
                </a:solidFill>
                <a:latin typeface="Comic Sans MS" panose="030F0702030302020204" pitchFamily="66" charset="0"/>
              </a:rPr>
              <a:t>Ustawa o ogólnym bezpieczeństwie produktów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F13058-0D9E-4124-B904-3D997CD9A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" indent="0" algn="ctr">
              <a:buNone/>
            </a:pPr>
            <a:endParaRPr lang="pl-PL" dirty="0">
              <a:latin typeface="Comic Sans MS" panose="030F0702030302020204" pitchFamily="66" charset="0"/>
            </a:endParaRPr>
          </a:p>
          <a:p>
            <a:pPr marL="45720" indent="0" algn="ctr">
              <a:buNone/>
            </a:pPr>
            <a:r>
              <a:rPr lang="pl-PL" dirty="0">
                <a:solidFill>
                  <a:srgbClr val="FF0000"/>
                </a:solidFill>
                <a:latin typeface="Comic Sans MS" panose="030F0702030302020204" pitchFamily="66" charset="0"/>
              </a:rPr>
              <a:t>Produktem </a:t>
            </a:r>
            <a:r>
              <a:rPr lang="pl-PL" b="1" dirty="0">
                <a:solidFill>
                  <a:srgbClr val="FF0000"/>
                </a:solidFill>
                <a:latin typeface="Comic Sans MS" panose="030F0702030302020204" pitchFamily="66" charset="0"/>
              </a:rPr>
              <a:t>bezpiecznym</a:t>
            </a:r>
            <a:r>
              <a:rPr lang="pl-PL" dirty="0">
                <a:solidFill>
                  <a:srgbClr val="FF0000"/>
                </a:solidFill>
                <a:latin typeface="Comic Sans MS" panose="030F0702030302020204" pitchFamily="66" charset="0"/>
              </a:rPr>
              <a:t> jest produkt</a:t>
            </a:r>
            <a:r>
              <a:rPr lang="pl-PL" dirty="0">
                <a:latin typeface="Comic Sans MS" panose="030F0702030302020204" pitchFamily="66" charset="0"/>
              </a:rPr>
              <a:t>, który w zwykłych lub    w innych, dających się w sposób uzasadniony przewidzieć, warunkach jego używania, z uwzględnieniem czasu korzystania z produktu, a także, w zależności od rodzaju produktu, sposobu uruchomienia oraz wymogów instalacji i konserwacji, </a:t>
            </a:r>
            <a:r>
              <a:rPr lang="pl-PL" dirty="0">
                <a:solidFill>
                  <a:srgbClr val="FF0000"/>
                </a:solidFill>
                <a:latin typeface="Comic Sans MS" panose="030F0702030302020204" pitchFamily="66" charset="0"/>
              </a:rPr>
              <a:t>nie stwarza żadnego zagrożenia dla konsumentów                lub stwarza znikome zagrożenie, dające się pogodzić              z jego zwykłym używaniem</a:t>
            </a:r>
            <a:br>
              <a:rPr lang="pl-PL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pl-PL" dirty="0">
                <a:latin typeface="Comic Sans MS" panose="030F0702030302020204" pitchFamily="66" charset="0"/>
              </a:rPr>
              <a:t>i uwzględniające wysoki poziom wymagań dotyczących ochrony zdrowia i życia ludzkiego (art. 4 ust. 1). 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8BB1938-A26B-4AB8-9A8E-30F19827FB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215" y="5343787"/>
            <a:ext cx="1517200" cy="151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4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3424F6-2A50-44D1-9488-923A8AAAA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2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3500" b="1" dirty="0">
                <a:solidFill>
                  <a:srgbClr val="1372B9"/>
                </a:solidFill>
                <a:latin typeface="Comic Sans MS" panose="030F0702030302020204" pitchFamily="66" charset="0"/>
              </a:rPr>
              <a:t>Ustawa o ogólnym bezpieczeństwie produktów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F13058-0D9E-4124-B904-3D997CD9A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pl-PL" sz="25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Co jest uwzględniane przy ocenie bezpieczeństwa produktu? </a:t>
            </a:r>
          </a:p>
          <a:p>
            <a:r>
              <a:rPr lang="pl-PL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cechy produktu</a:t>
            </a:r>
            <a:r>
              <a:rPr lang="pl-PL" sz="1800" dirty="0">
                <a:latin typeface="Comic Sans MS" panose="030F0702030302020204" pitchFamily="66" charset="0"/>
              </a:rPr>
              <a:t>, w tym jego skład, opakowanie, instrukcję montażu i uruchomienia,                   a także – biorąc pod uwagę rodzaj produktu – instrukcję instalacji i konserwacji; </a:t>
            </a:r>
          </a:p>
          <a:p>
            <a:r>
              <a:rPr lang="pl-PL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oddziaływanie na inne produkty</a:t>
            </a:r>
            <a:r>
              <a:rPr lang="pl-PL" sz="1800" dirty="0">
                <a:latin typeface="Comic Sans MS" panose="030F0702030302020204" pitchFamily="66" charset="0"/>
              </a:rPr>
              <a:t>, jeżeli można w sposób uzasadniony przewidzieć, że będzie używany łącznie z innymi produktami; </a:t>
            </a:r>
          </a:p>
          <a:p>
            <a:r>
              <a:rPr lang="pl-PL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wygląd produktu, jego oznakowanie, ostrzeżenia i instrukcje </a:t>
            </a:r>
            <a:r>
              <a:rPr lang="pl-PL" sz="1800" dirty="0">
                <a:latin typeface="Comic Sans MS" panose="030F0702030302020204" pitchFamily="66" charset="0"/>
              </a:rPr>
              <a:t>dotyczące jego          użytkowania i postępowania z produktem zużytym oraz wszelkie inne udostępniane konsumentowi wskazówki lub informacje dotyczące produktu; </a:t>
            </a:r>
          </a:p>
          <a:p>
            <a:r>
              <a:rPr lang="pl-PL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kategorie konsumentów narażonych na niebezpieczeństwo </a:t>
            </a:r>
            <a:r>
              <a:rPr lang="pl-PL" sz="1800" dirty="0">
                <a:latin typeface="Comic Sans MS" panose="030F0702030302020204" pitchFamily="66" charset="0"/>
              </a:rPr>
              <a:t>w związku z używaniem produktu, w szczególności dzieci i osoby starsze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8BB1938-A26B-4AB8-9A8E-30F19827FB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703" y="5055260"/>
            <a:ext cx="1517200" cy="151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3424F6-2A50-44D1-9488-923A8AAAA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2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3500" b="1" dirty="0">
                <a:solidFill>
                  <a:srgbClr val="1372B9"/>
                </a:solidFill>
                <a:latin typeface="Comic Sans MS" panose="030F0702030302020204" pitchFamily="66" charset="0"/>
              </a:rPr>
              <a:t>Bezpieczeństwo odzieży dla dzieci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F13058-0D9E-4124-B904-3D997CD9A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pl-PL" dirty="0"/>
              <a:t>  </a:t>
            </a:r>
          </a:p>
          <a:p>
            <a:pPr marL="45720" indent="0">
              <a:buNone/>
            </a:pPr>
            <a:r>
              <a:rPr lang="pl-PL" sz="2400" dirty="0">
                <a:latin typeface="Comic Sans MS" panose="030F0702030302020204" pitchFamily="66" charset="0"/>
              </a:rPr>
              <a:t>Norma PN-EN 14682:2015-</a:t>
            </a:r>
            <a:r>
              <a:rPr lang="pl-PL" sz="2400" i="1" dirty="0">
                <a:latin typeface="Comic Sans MS" panose="030F0702030302020204" pitchFamily="66" charset="0"/>
              </a:rPr>
              <a:t>02 Bezpieczeństwo odzieży dziecięcej. Sznury i sznurki ściągające w odzieży dziecięcej. Specyfikacja </a:t>
            </a:r>
            <a:r>
              <a:rPr lang="pl-PL" sz="2400" dirty="0">
                <a:latin typeface="Comic Sans MS" panose="030F0702030302020204" pitchFamily="66" charset="0"/>
              </a:rPr>
              <a:t>szczegółowo reguluje m.in., w jakich częściach ubioru dziecięcego można stosować sznurki ściągające, sznury funkcyjne i dekoracyjne oraz     jakie maksymalne długości, obwody, zabezpieczenia itp. powinny          one posiadać, aby zminimalizować lub usunąć zagrożenia z nimi   związane. 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8BB1938-A26B-4AB8-9A8E-30F19827FB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139" y="4056970"/>
            <a:ext cx="1517200" cy="151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7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3424F6-2A50-44D1-9488-923A8AAAA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2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3500" b="1" dirty="0">
                <a:solidFill>
                  <a:srgbClr val="1372B9"/>
                </a:solidFill>
                <a:latin typeface="Comic Sans MS" panose="030F0702030302020204" pitchFamily="66" charset="0"/>
              </a:rPr>
              <a:t>Norma PN-EN 14682:2015-</a:t>
            </a:r>
            <a:r>
              <a:rPr lang="pl-PL" sz="3500" b="1" i="1" dirty="0">
                <a:solidFill>
                  <a:srgbClr val="1372B9"/>
                </a:solidFill>
                <a:latin typeface="Comic Sans MS" panose="030F0702030302020204" pitchFamily="66" charset="0"/>
              </a:rPr>
              <a:t>02</a:t>
            </a:r>
            <a:endParaRPr lang="pl-PL" sz="3500" b="1" dirty="0">
              <a:solidFill>
                <a:srgbClr val="1372B9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F13058-0D9E-4124-B904-3D997CD9A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" indent="0" algn="ctr">
              <a:buNone/>
            </a:pPr>
            <a:r>
              <a:rPr lang="pl-PL" dirty="0"/>
              <a:t>  </a:t>
            </a:r>
            <a:r>
              <a:rPr lang="pl-PL" b="1" dirty="0">
                <a:solidFill>
                  <a:srgbClr val="FF0000"/>
                </a:solidFill>
                <a:latin typeface="Comic Sans MS" panose="030F0702030302020204" pitchFamily="66" charset="0"/>
              </a:rPr>
              <a:t>Wybrane regulacje:</a:t>
            </a:r>
          </a:p>
          <a:p>
            <a:pPr lvl="0"/>
            <a:r>
              <a:rPr lang="pl-PL" dirty="0">
                <a:latin typeface="Comic Sans MS" panose="030F0702030302020204" pitchFamily="66" charset="0"/>
              </a:rPr>
              <a:t>ubrania przeznaczone dla małych dzieci (do 7 lat) nie powinny być projektowane, produkowane ani dostarczane ze </a:t>
            </a:r>
            <a:r>
              <a:rPr lang="pl-PL" b="1" dirty="0">
                <a:latin typeface="Comic Sans MS" panose="030F0702030302020204" pitchFamily="66" charset="0"/>
              </a:rPr>
              <a:t>sznurkami</a:t>
            </a:r>
            <a:r>
              <a:rPr lang="pl-PL" dirty="0">
                <a:latin typeface="Comic Sans MS" panose="030F0702030302020204" pitchFamily="66" charset="0"/>
              </a:rPr>
              <a:t> ściągającymi, sznurami funkcyjnymi w obszarze głowy, szyi           i górnej powierzchni klatki piersiowej. Sznurki dekoracyjne są również niedopuszczalne w dowolnym miejscu kaptura lub na karku;</a:t>
            </a:r>
          </a:p>
          <a:p>
            <a:pPr lvl="0"/>
            <a:r>
              <a:rPr lang="pl-PL" dirty="0">
                <a:latin typeface="Comic Sans MS" panose="030F0702030302020204" pitchFamily="66" charset="0"/>
              </a:rPr>
              <a:t>w odzieży dla starszych dzieci (7-14 lat) </a:t>
            </a:r>
            <a:r>
              <a:rPr lang="pl-PL" b="1" dirty="0">
                <a:latin typeface="Comic Sans MS" panose="030F0702030302020204" pitchFamily="66" charset="0"/>
              </a:rPr>
              <a:t>sznurki</a:t>
            </a:r>
            <a:r>
              <a:rPr lang="pl-PL" dirty="0">
                <a:latin typeface="Comic Sans MS" panose="030F0702030302020204" pitchFamily="66" charset="0"/>
              </a:rPr>
              <a:t> ściągające        w okolicy głowy, szyi i górnej powierzchni klatki piersiowej        nie powinny mieć swobodnych końców. Sznurki dekoracyjne w tych miejscach nie mogą być dłuższe niż 7,5 cm i nie powinny być wykonane z materiałów elastycznych, ponieważ po ich naciągnięciu i puszczeniu mogą uderzyć dziecko w twarz;</a:t>
            </a:r>
          </a:p>
          <a:p>
            <a:pPr marL="45720" indent="0">
              <a:buNone/>
            </a:pPr>
            <a:endParaRPr lang="pl-PL" sz="2400" dirty="0">
              <a:latin typeface="Comic Sans MS" panose="030F0702030302020204" pitchFamily="66" charset="0"/>
            </a:endParaRP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8BB1938-A26B-4AB8-9A8E-30F19827FB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200" y="5343787"/>
            <a:ext cx="1517200" cy="151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95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3424F6-2A50-44D1-9488-923A8AAAA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2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3500" b="1" dirty="0">
                <a:solidFill>
                  <a:srgbClr val="1372B9"/>
                </a:solidFill>
                <a:latin typeface="Comic Sans MS" panose="030F0702030302020204" pitchFamily="66" charset="0"/>
              </a:rPr>
              <a:t>Norma PN-EN 14682:2015-</a:t>
            </a:r>
            <a:r>
              <a:rPr lang="pl-PL" sz="3500" b="1" i="1" dirty="0">
                <a:solidFill>
                  <a:srgbClr val="1372B9"/>
                </a:solidFill>
                <a:latin typeface="Comic Sans MS" panose="030F0702030302020204" pitchFamily="66" charset="0"/>
              </a:rPr>
              <a:t>02</a:t>
            </a:r>
            <a:endParaRPr lang="pl-PL" sz="3500" b="1" dirty="0">
              <a:solidFill>
                <a:srgbClr val="1372B9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F13058-0D9E-4124-B904-3D997CD9A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pl-PL" dirty="0"/>
              <a:t>  </a:t>
            </a:r>
            <a:r>
              <a:rPr lang="pl-PL" b="1" dirty="0">
                <a:solidFill>
                  <a:srgbClr val="FF0000"/>
                </a:solidFill>
                <a:latin typeface="Comic Sans MS" panose="030F0702030302020204" pitchFamily="66" charset="0"/>
              </a:rPr>
              <a:t>Wybrane regulacje:</a:t>
            </a:r>
          </a:p>
          <a:p>
            <a:pPr lvl="0"/>
            <a:r>
              <a:rPr lang="pl-PL" dirty="0">
                <a:latin typeface="Comic Sans MS" panose="030F0702030302020204" pitchFamily="66" charset="0"/>
              </a:rPr>
              <a:t>wolne końce sznurków, pasków wiązanych lub szarf nie powinny mieć </a:t>
            </a:r>
            <a:r>
              <a:rPr lang="pl-PL" b="1" dirty="0">
                <a:latin typeface="Comic Sans MS" panose="030F0702030302020204" pitchFamily="66" charset="0"/>
              </a:rPr>
              <a:t>supłów</a:t>
            </a:r>
            <a:r>
              <a:rPr lang="pl-PL" dirty="0">
                <a:latin typeface="Comic Sans MS" panose="030F0702030302020204" pitchFamily="66" charset="0"/>
              </a:rPr>
              <a:t> ani </a:t>
            </a:r>
            <a:r>
              <a:rPr lang="pl-PL" b="1" dirty="0">
                <a:latin typeface="Comic Sans MS" panose="030F0702030302020204" pitchFamily="66" charset="0"/>
              </a:rPr>
              <a:t>trójwymiarowych ozdób </a:t>
            </a:r>
            <a:r>
              <a:rPr lang="pl-PL" dirty="0">
                <a:latin typeface="Comic Sans MS" panose="030F0702030302020204" pitchFamily="66" charset="0"/>
              </a:rPr>
              <a:t>oraz muszą być zabezpieczone przed strzępieniem, np. przez zgrzanie termiczne lub zaryglowanie;</a:t>
            </a:r>
          </a:p>
          <a:p>
            <a:pPr lvl="0"/>
            <a:r>
              <a:rPr lang="pl-PL" dirty="0">
                <a:latin typeface="Comic Sans MS" panose="030F0702030302020204" pitchFamily="66" charset="0"/>
              </a:rPr>
              <a:t>odzież z </a:t>
            </a:r>
            <a:r>
              <a:rPr lang="pl-PL" b="1" dirty="0">
                <a:latin typeface="Comic Sans MS" panose="030F0702030302020204" pitchFamily="66" charset="0"/>
              </a:rPr>
              <a:t>paskami podtrzymującymi </a:t>
            </a:r>
            <a:r>
              <a:rPr lang="pl-PL" dirty="0">
                <a:latin typeface="Comic Sans MS" panose="030F0702030302020204" pitchFamily="66" charset="0"/>
              </a:rPr>
              <a:t>na szyi powinna mieć tak wykonane paski, żeby nie miały wolnych końców w okolicy szyi           i gardła;</a:t>
            </a:r>
          </a:p>
          <a:p>
            <a:pPr lvl="0"/>
            <a:r>
              <a:rPr lang="pl-PL" dirty="0">
                <a:latin typeface="Comic Sans MS" panose="030F0702030302020204" pitchFamily="66" charset="0"/>
              </a:rPr>
              <a:t>odzież dziecięca nie powinna mieć sznurków ściągających ani sznurów funkcyjnych wychodzących na tył ubioru lub przeznaczonych do wiązania z tyłu.</a:t>
            </a:r>
          </a:p>
          <a:p>
            <a:pPr marL="45720" indent="0">
              <a:buNone/>
            </a:pPr>
            <a:endParaRPr lang="pl-PL" sz="2400" dirty="0">
              <a:latin typeface="Comic Sans MS" panose="030F0702030302020204" pitchFamily="66" charset="0"/>
            </a:endParaRP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8BB1938-A26B-4AB8-9A8E-30F19827FB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310" y="5136129"/>
            <a:ext cx="1517200" cy="151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7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3424F6-2A50-44D1-9488-923A8AAAA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2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3500" b="1" dirty="0">
                <a:solidFill>
                  <a:srgbClr val="1372B9"/>
                </a:solidFill>
                <a:latin typeface="Comic Sans MS" panose="030F0702030302020204" pitchFamily="66" charset="0"/>
              </a:rPr>
              <a:t>Bezpieczeństwo odzieży dla dzieci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F13058-0D9E-4124-B904-3D997CD9A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" indent="0" algn="ctr">
              <a:buNone/>
            </a:pPr>
            <a:r>
              <a:rPr lang="pl-PL" dirty="0">
                <a:solidFill>
                  <a:srgbClr val="FF0000"/>
                </a:solidFill>
                <a:latin typeface="Comic Sans MS" panose="030F0702030302020204" pitchFamily="66" charset="0"/>
              </a:rPr>
              <a:t>Szczególna uwaga zwracana jest na sznurki przy odzieży, z uwagi na fakt, że to one stwarzają największe zagrożenie. </a:t>
            </a:r>
          </a:p>
          <a:p>
            <a:pPr marL="45720" indent="0">
              <a:buNone/>
            </a:pPr>
            <a:r>
              <a:rPr lang="pl-PL" b="1" dirty="0">
                <a:latin typeface="Comic Sans MS" panose="030F0702030302020204" pitchFamily="66" charset="0"/>
              </a:rPr>
              <a:t>Przykłady: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>
                <a:latin typeface="Comic Sans MS" panose="030F0702030302020204" pitchFamily="66" charset="0"/>
              </a:rPr>
              <a:t>gdy są umieszczone przy szyi, dziecko może się nimi udusić,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>
                <a:latin typeface="Comic Sans MS" panose="030F0702030302020204" pitchFamily="66" charset="0"/>
              </a:rPr>
              <a:t>przy typowym zachowaniu i aktywności dziecka w trakcie zabawy może nastąpić zaciągnięcie się sznurka przy kapturze, bądź       też zaczepienie sznurka o wystające elementy i spowodować     np. upadek, stłuczenie bądź też zranienie,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>
                <a:latin typeface="Comic Sans MS" panose="030F0702030302020204" pitchFamily="66" charset="0"/>
              </a:rPr>
              <a:t>zbyt długie sznurki przy dolnej krawędzi ubrania mogą się o coś zaczepić i spowodować, że dziecko upadnie,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>
                <a:latin typeface="Comic Sans MS" panose="030F0702030302020204" pitchFamily="66" charset="0"/>
              </a:rPr>
              <a:t>zagrożenie mogą również stwarzać ozdoby, które niemowlę lub przedszkolak może oderwać od tasiemki i się nimi zadławić.</a:t>
            </a:r>
          </a:p>
          <a:p>
            <a:pPr marL="45720" indent="0">
              <a:buNone/>
            </a:pPr>
            <a:endParaRPr lang="pl-PL" sz="2400" dirty="0">
              <a:latin typeface="Comic Sans MS" panose="030F0702030302020204" pitchFamily="66" charset="0"/>
            </a:endParaRP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8BB1938-A26B-4AB8-9A8E-30F19827FB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200" y="5343787"/>
            <a:ext cx="1517200" cy="151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1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</TotalTime>
  <Words>1196</Words>
  <Application>Microsoft Office PowerPoint</Application>
  <PresentationFormat>Panoramiczny</PresentationFormat>
  <Paragraphs>207</Paragraphs>
  <Slides>22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Cambria</vt:lpstr>
      <vt:lpstr>Comic Sans MS</vt:lpstr>
      <vt:lpstr>Wingdings</vt:lpstr>
      <vt:lpstr>Motyw pakietu Office</vt:lpstr>
      <vt:lpstr>BEZPIECZEŃSTWO  ODZIEŻY DLA DZIECI</vt:lpstr>
      <vt:lpstr>Bezpieczeństwo odzieży dla dzieci</vt:lpstr>
      <vt:lpstr>Bezpieczeństwo odzieży dla dzieci</vt:lpstr>
      <vt:lpstr>Ustawa o ogólnym bezpieczeństwie produktów</vt:lpstr>
      <vt:lpstr>Ustawa o ogólnym bezpieczeństwie produktów</vt:lpstr>
      <vt:lpstr>Bezpieczeństwo odzieży dla dzieci</vt:lpstr>
      <vt:lpstr>Norma PN-EN 14682:2015-02</vt:lpstr>
      <vt:lpstr>Norma PN-EN 14682:2015-02</vt:lpstr>
      <vt:lpstr>Bezpieczeństwo odzieży dla dzieci</vt:lpstr>
      <vt:lpstr>Kontrole bezpieczeństwa odzieży dla dzieci</vt:lpstr>
      <vt:lpstr>Kontrole bezpieczeństwa odzieży dla dzieci</vt:lpstr>
      <vt:lpstr>Kontrole bezpieczeństwa odzieży dla dzieci</vt:lpstr>
      <vt:lpstr>Kontrole bezpieczeństwa odzieży dla dzieci</vt:lpstr>
      <vt:lpstr>Kontrole bezpieczeństwa odzieży dla dzieci</vt:lpstr>
      <vt:lpstr>RAPEX - Wspólnotowy System Szybkiej Informacji Niebezpieczna odzież dla dzieci</vt:lpstr>
      <vt:lpstr>RAPEX - Wspólnotowy System Szybkiej Informacji Niebezpieczna odzież dla dzieci</vt:lpstr>
      <vt:lpstr>RAPEX - Wspólnotowy System Szybkiej Informacji Niebezpieczna odzież dla dzieci</vt:lpstr>
      <vt:lpstr>RAPEX - Wspólnotowy System Szybkiej Informacji Niebezpieczna odzież dla dzieci</vt:lpstr>
      <vt:lpstr>RAPEX - Wspólnotowy System Szybkiej Informacji Niebezpieczna odzież dla dzieci</vt:lpstr>
      <vt:lpstr>Oznakowanie odzieży dla dzieci</vt:lpstr>
      <vt:lpstr>Odzież dla dzieci, zabawki</vt:lpstr>
      <vt:lpstr>Dziękujemy za uwagę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BEZPIECZEŃSTWO  ZABAWEK</dc:title>
  <dc:creator>Beata Tarnawska-Węglarczyk</dc:creator>
  <cp:lastModifiedBy>Magdalena Musiał</cp:lastModifiedBy>
  <cp:revision>66</cp:revision>
  <dcterms:created xsi:type="dcterms:W3CDTF">2019-09-18T06:32:11Z</dcterms:created>
  <dcterms:modified xsi:type="dcterms:W3CDTF">2020-06-01T08:02:32Z</dcterms:modified>
</cp:coreProperties>
</file>